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0" r:id="rId4"/>
    <p:sldId id="268" r:id="rId5"/>
    <p:sldId id="271" r:id="rId6"/>
    <p:sldId id="272" r:id="rId7"/>
    <p:sldId id="273" r:id="rId8"/>
    <p:sldId id="274" r:id="rId9"/>
    <p:sldId id="26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8"/>
    <p:restoredTop sz="94694"/>
  </p:normalViewPr>
  <p:slideViewPr>
    <p:cSldViewPr snapToGrid="0">
      <p:cViewPr varScale="1">
        <p:scale>
          <a:sx n="152" d="100"/>
          <a:sy n="152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9D11F-D3B0-454B-BEEC-ABCC839F1BC9}" type="datetimeFigureOut">
              <a:rPr lang="fr-FR" smtClean="0"/>
              <a:t>27/10/2025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9EEE5-0AC1-5248-AB75-C1998DB39F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08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ns0:notes xmlns:ns0="http://schemas.openxmlformats.org/presentationml/2006/main" xmlns:ns1="http://schemas.openxmlformats.org/drawingml/2006/main" xmlns:ns2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2" name="Espace réservé de l'image des diapositives 1"/>
          <ns0:cNvSpPr>
            <ns1:spLocks noGrp="1" noRot="1" noChangeAspect="1"/>
          </ns0:cNvSpPr>
          <ns0:nvPr>
            <ns0:ph type="sldImg"/>
          </ns0:nvPr>
        </ns0:nvSpPr>
        <ns0:spPr/>
        <ns0:txBody>
          <ns1:bodyPr/>
          <ns1:lstStyle/>
          <ns1:p>
            <ns1:endParaRPr lang="fr-FR"/>
          </ns1:p>
        </ns0:txBody>
      </ns0:sp>
      <ns0:sp>
        <ns0:nvSpPr>
          <ns0:cNvPr id="3" name="Espace réservé des notes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endParaRPr lang="fr-FR" dirty="0"/>
          </ns1:p>
        </ns0:txBody>
      </ns0:sp>
      <ns0:sp>
        <ns0:nvSpPr>
          <ns0:cNvPr id="4" name="Espace réservé du numéro de diapositive 3"/>
          <ns0:cNvSpPr>
            <ns1:spLocks noGrp="1"/>
          </ns0:cNvSpPr>
          <ns0:nvPr>
            <ns0:ph type="sldNum" sz="quarter" idx="5"/>
          </ns0:nvPr>
        </ns0:nvSpPr>
        <ns0:spPr/>
        <ns0:txBody>
          <ns1:bodyPr/>
          <ns1:lstStyle/>
          <ns1:p>
            <ns1:fld id="{8159EEE5-0AC1-5248-AB75-C1998DB39F94}" type="slidenum">
              <ns1:rPr lang="fr-FR" smtClean="0"/>
              <ns1:t/>
            </ns1:fld>
            <ns1:endParaRPr lang="fr-FR"/>
          </ns1:p>
        </ns0:txBody>
      </ns0:sp>
    </ns0:spTree>
    <ns0:extLst>
      <ns0:ext uri="{BB962C8B-B14F-4D97-AF65-F5344CB8AC3E}">
        <ns2:creationId val="115349980"/>
      </ns0:ext>
    </ns0:extLst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 xmlns:ns2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2" name="Espace réservé de l'image des diapositives 1"/>
          <ns0:cNvSpPr>
            <ns1:spLocks noGrp="1" noRot="1" noChangeAspect="1"/>
          </ns0:cNvSpPr>
          <ns0:nvPr>
            <ns0:ph type="sldImg"/>
          </ns0:nvPr>
        </ns0:nvSpPr>
        <ns0:spPr/>
        <ns0:txBody>
          <ns1:bodyPr/>
          <ns1:lstStyle/>
          <ns1:p>
            <ns1:endParaRPr lang="fr-FR"/>
          </ns1:p>
        </ns0:txBody>
      </ns0:sp>
      <ns0:sp>
        <ns0:nvSpPr>
          <ns0:cNvPr id="3" name="Espace réservé des notes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endParaRPr lang="fr-FR" dirty="0"/>
          </ns1:p>
        </ns0:txBody>
      </ns0:sp>
      <ns0:sp>
        <ns0:nvSpPr>
          <ns0:cNvPr id="4" name="Espace réservé du numéro de diapositive 3"/>
          <ns0:cNvSpPr>
            <ns1:spLocks noGrp="1"/>
          </ns0:cNvSpPr>
          <ns0:nvPr>
            <ns0:ph type="sldNum" sz="quarter" idx="5"/>
          </ns0:nvPr>
        </ns0:nvSpPr>
        <ns0:spPr/>
        <ns0:txBody>
          <ns1:bodyPr/>
          <ns1:lstStyle/>
          <ns1:p>
            <ns1:fld id="{8159EEE5-0AC1-5248-AB75-C1998DB39F94}" type="slidenum">
              <ns1:rPr lang="fr-FR" smtClean="0"/>
              <ns1:t/>
            </ns1:fld>
            <ns1:endParaRPr lang="fr-FR"/>
          </ns1:p>
        </ns0:txBody>
      </ns0:sp>
    </ns0:spTree>
    <ns0:extLst>
      <ns0:ext uri="{BB962C8B-B14F-4D97-AF65-F5344CB8AC3E}">
        <ns2:creationId val="2517286346"/>
      </ns0:ext>
    </ns0:extLst>
  </ns0:cSld>
  <ns0:clrMapOvr>
    <ns1:masterClrMapping/>
  </ns0:clrMapOvr>
</ns0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80C33-5849-C739-61F8-FA45DBE9B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37AF09-D4F1-115E-7D64-88DDD70AC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3EEE2B-8120-4856-8A4D-8DDD7A40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9604-0CE3-814B-A365-6BE00D165610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A20C21-DB10-AAAE-944A-E6CB9BFD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5E2B39-CFC3-8E28-87E2-F21F885DF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16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11B1A-2E7E-B4DB-52BF-E927DB75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D05323-35BE-4640-D74C-0E3855181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D66EED-EA5C-E3C7-FE2F-FCC863A00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FC223-A666-0E47-83AE-4AF87932071C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A1F5F8-4442-45F5-CAE9-416DD0CD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6E6C29-EE9C-ED1F-3FCA-AD9216FD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81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4FAFA-A09B-45F0-126E-09D929D1E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3148D1-DA26-2571-AF14-6EF36B983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DA79C4-9072-9C14-1F20-6A7B7695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266A-FF5D-0C40-812B-89806FC4A522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33ABB2-A8BF-58F1-CC9A-8EC052D8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B10A7B-E9BC-62C4-BDD4-EF71E263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275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18B8BF-DD27-C39C-130D-B9003045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CE1AFD-4F09-FF2D-30A6-BB5D57E28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30BC70-9CF0-F06B-68AD-8F0169C7F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71564E-2B9F-EAFB-9CF8-5DE7EEE2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38A46-0C46-3645-AC95-5988FF5FFCBB}" type="datetime1">
              <a:rPr lang="fr-FR" smtClean="0"/>
              <a:t>27/10/2025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FFB802-41CD-6853-0E47-6B7A0DBD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196D8FC-03E3-DE98-1428-D990A2F6B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353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C0C655-76FA-B650-05F5-D075F8581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06992E-1D2C-FCC4-4461-14AC4DA09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1F8315-F9ED-9C70-C679-CA0F21205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B645C0-EEF6-4C1D-A5A0-CFA8D97379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D63707-1B9D-3FF2-835C-D29A39DB9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A39D3E0-EFB3-8939-3A94-F8C76AB54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0602-2644-D540-B354-CC0496151B0D}" type="datetime1">
              <a:rPr lang="fr-FR" smtClean="0"/>
              <a:t>27/10/2025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3D4954-3EED-2BB6-99C2-AC0A919C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8BEFE8D-61FD-F6BF-9826-D4210B0F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ED9C94-BF67-6551-EB35-68FCFB72B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BDB680-D88B-2420-9EEF-2367545E6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618F-42DE-2B46-859D-40986F954A69}" type="datetime1">
              <a:rPr lang="fr-FR" smtClean="0"/>
              <a:t>27/10/2025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FE3CFA-6539-B894-741A-02F822FD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F94AC54-5D51-3FAE-93E4-EAACEF74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83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AE5493-0E9A-AFF4-1CD8-BED3D0EF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E0D20-68D6-BF48-820E-D3ECDE4D22AB}" type="datetime1">
              <a:rPr lang="fr-FR" smtClean="0"/>
              <a:t>27/10/2025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4104329-085E-68B4-8349-E06A09C15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5DC6C4-557C-04C0-163E-301CFC58D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50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2955E-CA4C-9D12-1999-CED9D9FC6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194717-27AD-BD32-32C4-30D8A657E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230569-7F50-526D-1603-6544C0385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D2809D-C4FD-4708-EB78-6D2B0BF58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74153-88AD-5044-ADBD-12FBFAFC026B}" type="datetime1">
              <a:rPr lang="fr-FR" smtClean="0"/>
              <a:t>27/10/2025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274037-A2AC-1F2D-19B2-A328E1AA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1FE7F9-CE80-6F9B-3442-A2827A03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32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2BB917-908A-EC78-4566-8033C8B23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8DF28E-97BD-5488-B4A8-438FBEB57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527DF25-C50B-BE47-C29A-B96094023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88316C-9365-2AA4-BF8E-7963597E4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C35B-FCBF-9E4D-AC7C-A351C62C0336}" type="datetime1">
              <a:rPr lang="fr-FR" smtClean="0"/>
              <a:t>27/10/2025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CF4111-AE47-BD15-48D0-636C0B333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D12392-949A-0050-6405-ED1A9FA2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48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42C40-2BBE-250E-1C26-B57FA3109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9369BF-2002-D1A5-0E10-0EE09E614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7F3CA-0DA8-AED6-D66A-6D60A2794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D745-D064-0F45-AAE9-BEFE78EE47A0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2FC16B-981C-6B4F-2270-F59BE217B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828B10-55A3-8938-0E2E-7B5B4BF80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35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836711-B6EF-CF8A-8EF6-0B92411EC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7B5A36-3D75-A8EF-B4D5-7D091EB42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337C0F-2166-E37F-5ED6-B87638B5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D2F46-3A3F-FE45-AA53-86F472D534E6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D864E5-2943-19AC-3B9E-D910703B3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74BEB7-B878-AF62-9662-F5ABE5414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15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13A7FB-3E84-77F6-CE0B-02E11845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DF609C-9829-8A2F-0898-5F81FFF34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AA937-CD79-6ED6-C3D8-25D24B06F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7EBAB-2A55-944C-8CF7-EE1218379DB8}" type="datetime1">
              <a:rPr lang="fr-FR" smtClean="0"/>
              <a:t>27/10/2025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5F6668-706C-1A1B-7F54-3E39AAC8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4921A9-F5B5-4FFF-7CBE-16B30831F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52FBC8-DC27-1E46-A668-F0FD1232F2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0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d@dhenne-avocats.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BAB7C-0E0E-F758-4392-A04D27A03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0234" y="1122619"/>
            <a:ext cx="4600785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/>
              <a:t>SPCs before the UPC: Early Lessons from </a:t>
            </a:r>
            <a:r>
              <a:rPr lang="en-US" sz="4800" i="1" dirty="0"/>
              <a:t>Merz v. Viatris</a:t>
            </a:r>
            <a:endParaRPr lang="en-US" sz="4500" b="1" dirty="0">
              <a:latin typeface="Avenir Book" panose="02000503020000020003" pitchFamily="2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721C42-12C7-38C4-A8ED-85705C418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0234" y="3842318"/>
            <a:ext cx="4914136" cy="89818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dirty="0">
                <a:latin typeface="Avenir Book" panose="02000503020000020003" pitchFamily="2" charset="0"/>
              </a:rPr>
              <a:t>Matthieu DHENNE</a:t>
            </a:r>
          </a:p>
          <a:p>
            <a:pPr algn="l"/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Attorney-at-Law (Paris Bar)</a:t>
            </a:r>
          </a:p>
          <a:p>
            <a:pPr algn="l"/>
            <a:r>
              <a:rPr lang="en-US" sz="15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UPC Representative</a:t>
            </a:r>
          </a:p>
          <a:p>
            <a:pPr algn="l"/>
            <a:endParaRPr lang="en-US" sz="18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pPr algn="l"/>
            <a:endParaRPr lang="en-US" sz="18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Image 7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B61E4C27-F6C2-D1E2-5E9E-E9B43C2A08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7" r="30010" b="-1"/>
          <a:stretch/>
        </p:blipFill>
        <p:spPr>
          <a:xfrm rot="10800000">
            <a:off x="0" y="0"/>
            <a:ext cx="663202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87FC317-CE79-4A0A-D5C7-8F97908F1138}"/>
              </a:ext>
            </a:extLst>
          </p:cNvPr>
          <p:cNvSpPr txBox="1"/>
          <p:nvPr/>
        </p:nvSpPr>
        <p:spPr>
          <a:xfrm>
            <a:off x="6850234" y="5387564"/>
            <a:ext cx="208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venir Book" panose="02000503020000020003" pitchFamily="2" charset="0"/>
              </a:rPr>
              <a:t>LES, Basel, 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October 29, 2025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9DE7BF4-0820-95A8-3758-A149B762A510}"/>
              </a:ext>
            </a:extLst>
          </p:cNvPr>
          <p:cNvCxnSpPr>
            <a:cxnSpLocks/>
          </p:cNvCxnSpPr>
          <p:nvPr/>
        </p:nvCxnSpPr>
        <p:spPr>
          <a:xfrm>
            <a:off x="6850234" y="3673992"/>
            <a:ext cx="1050878" cy="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9572BF6-15BB-BF78-AF6A-8449C2277A43}"/>
              </a:ext>
            </a:extLst>
          </p:cNvPr>
          <p:cNvCxnSpPr>
            <a:cxnSpLocks/>
          </p:cNvCxnSpPr>
          <p:nvPr/>
        </p:nvCxnSpPr>
        <p:spPr>
          <a:xfrm>
            <a:off x="6850234" y="4863031"/>
            <a:ext cx="1050878" cy="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5E9A6FF6-A1C8-9F20-2178-08060A556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34" y="313524"/>
            <a:ext cx="5224903" cy="4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63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EA503-F470-F22B-768F-836DA65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SPCs AND THE UPC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7162C7C6-1F3E-BD7D-9AD5-D25DA7A1A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F65AB-D157-9CE4-A730-A6BF09A3C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E5F6706-326B-F255-8B45-993A475D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3F34B7E-82A4-2B32-F0F1-FBD4A46E3BBF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FB11832E-F4D6-9E4D-4658-4CE975D28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2E1D94B-9261-4CE7-CBDF-D8CE80C20CBC}"/>
              </a:ext>
            </a:extLst>
          </p:cNvPr>
          <p:cNvSpPr txBox="1"/>
          <p:nvPr/>
        </p:nvSpPr>
        <p:spPr>
          <a:xfrm>
            <a:off x="838200" y="1491671"/>
            <a:ext cx="1052242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SPC: up to +5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years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of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additional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protection for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medicinal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products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;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compensates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regulatory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approval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delays</a:t>
            </a:r>
            <a:endParaRPr lang="fr-FR" sz="24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UPC </a:t>
            </a:r>
            <a:r>
              <a:rPr lang="fr-FR" alt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competence</a:t>
            </a:r>
            <a:r>
              <a:rPr lang="fr-FR" alt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: Art. 32(1) a) UPCA: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lvl="1" algn="just"/>
            <a:r>
              <a:rPr lang="fr-FR" sz="2000" dirty="0">
                <a:latin typeface="Avenir Book" panose="02000503020000020003" pitchFamily="2" charset="0"/>
                <a:cs typeface="Arial" panose="020B0604020202020204" pitchFamily="34" charset="0"/>
              </a:rPr>
              <a:t>"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The Court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shall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have exclusive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competence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in respect of actions for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actual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or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threatened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infringements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of patents and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supplementary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protection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certificates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and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related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defences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,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including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counterclaims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fr-FR" sz="2000" i="1" dirty="0" err="1">
                <a:latin typeface="Avenir Book" panose="02000503020000020003" pitchFamily="2" charset="0"/>
                <a:cs typeface="Arial" panose="020B0604020202020204" pitchFamily="34" charset="0"/>
              </a:rPr>
              <a:t>concerning</a:t>
            </a:r>
            <a:r>
              <a:rPr lang="fr-FR" sz="2000" i="1" dirty="0">
                <a:latin typeface="Avenir Book" panose="02000503020000020003" pitchFamily="2" charset="0"/>
                <a:cs typeface="Arial" panose="020B0604020202020204" pitchFamily="34" charset="0"/>
              </a:rPr>
              <a:t> licences.</a:t>
            </a:r>
            <a:r>
              <a:rPr lang="fr-FR" sz="2000" dirty="0">
                <a:latin typeface="Avenir Book" panose="02000503020000020003" pitchFamily="2" charset="0"/>
                <a:cs typeface="Arial" panose="020B0604020202020204" pitchFamily="34" charset="0"/>
              </a:rPr>
              <a:t>"</a:t>
            </a:r>
            <a:endParaRPr lang="fr-FR" sz="2000" i="1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4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Merz v.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Viatris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(UPC_CFI_697/2025):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early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SPC test case </a:t>
            </a:r>
            <a:r>
              <a:rPr lang="fr-FR" sz="2400" dirty="0" err="1">
                <a:latin typeface="Avenir Book" panose="02000503020000020003" pitchFamily="2" charset="0"/>
                <a:cs typeface="Arial" panose="020B0604020202020204" pitchFamily="34" charset="0"/>
              </a:rPr>
              <a:t>before</a:t>
            </a:r>
            <a:r>
              <a:rPr lang="fr-FR" sz="2400" dirty="0">
                <a:latin typeface="Avenir Book" panose="02000503020000020003" pitchFamily="2" charset="0"/>
                <a:cs typeface="Arial" panose="020B0604020202020204" pitchFamily="34" charset="0"/>
              </a:rPr>
              <a:t> the UPC</a:t>
            </a:r>
            <a:endParaRPr lang="fr-FR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02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EA503-F470-F22B-768F-836DA65C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CASE OVERVIEW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7162C7C6-1F3E-BD7D-9AD5-D25DA7A1A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F65AB-D157-9CE4-A730-A6BF09A3C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E5F6706-326B-F255-8B45-993A475D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3F34B7E-82A4-2B32-F0F1-FBD4A46E3BBF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0AD24545-ED01-EC34-2409-01D3782840BA}"/>
              </a:ext>
            </a:extLst>
          </p:cNvPr>
          <p:cNvSpPr txBox="1"/>
          <p:nvPr/>
        </p:nvSpPr>
        <p:spPr>
          <a:xfrm>
            <a:off x="838200" y="1475342"/>
            <a:ext cx="1052242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 err="1">
                <a:latin typeface="Avenir Book" panose="02000503020000020003" pitchFamily="2" charset="0"/>
              </a:rPr>
              <a:t>Filing</a:t>
            </a:r>
            <a:r>
              <a:rPr lang="fr-FR" altLang="fr-FR" sz="2400" dirty="0">
                <a:latin typeface="Avenir Book" panose="02000503020000020003" pitchFamily="2" charset="0"/>
              </a:rPr>
              <a:t>: 31 July 2025 – Paris Local Division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Product: </a:t>
            </a:r>
            <a:r>
              <a:rPr lang="fr-FR" altLang="fr-FR" sz="2400" dirty="0" err="1">
                <a:latin typeface="Avenir Book" panose="02000503020000020003" pitchFamily="2" charset="0"/>
              </a:rPr>
              <a:t>Fampridine</a:t>
            </a:r>
            <a:r>
              <a:rPr lang="fr-FR" altLang="fr-FR" sz="2400" dirty="0">
                <a:latin typeface="Avenir Book" panose="02000503020000020003" pitchFamily="2" charset="0"/>
              </a:rPr>
              <a:t> (</a:t>
            </a:r>
            <a:r>
              <a:rPr lang="fr-FR" altLang="fr-FR" sz="2400" i="1" dirty="0" err="1">
                <a:latin typeface="Avenir Book" panose="02000503020000020003" pitchFamily="2" charset="0"/>
              </a:rPr>
              <a:t>Fampyra</a:t>
            </a:r>
            <a:r>
              <a:rPr lang="fr-FR" altLang="fr-FR" sz="2400" i="1" baseline="30000" dirty="0">
                <a:latin typeface="Avenir Book" panose="02000503020000020003" pitchFamily="2" charset="0"/>
              </a:rPr>
              <a:t>®</a:t>
            </a:r>
            <a:r>
              <a:rPr lang="fr-FR" altLang="fr-FR" sz="2400" dirty="0">
                <a:latin typeface="Avenir Book" panose="02000503020000020003" pitchFamily="2" charset="0"/>
              </a:rPr>
              <a:t>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Patent: EP 2 377 536 + SPC (</a:t>
            </a:r>
            <a:r>
              <a:rPr lang="fr-FR" altLang="fr-FR" sz="2400" dirty="0" err="1">
                <a:latin typeface="Avenir Book" panose="02000503020000020003" pitchFamily="2" charset="0"/>
              </a:rPr>
              <a:t>until</a:t>
            </a:r>
            <a:r>
              <a:rPr lang="fr-FR" altLang="fr-FR" sz="2400" dirty="0">
                <a:latin typeface="Avenir Book" panose="02000503020000020003" pitchFamily="2" charset="0"/>
              </a:rPr>
              <a:t> May 2026)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Parties: Merz Pharma v. </a:t>
            </a:r>
            <a:r>
              <a:rPr lang="fr-FR" altLang="fr-FR" sz="2400" dirty="0" err="1">
                <a:latin typeface="Avenir Book" panose="02000503020000020003" pitchFamily="2" charset="0"/>
              </a:rPr>
              <a:t>Viatris</a:t>
            </a:r>
            <a:r>
              <a:rPr lang="fr-FR" altLang="fr-FR" sz="2400" dirty="0">
                <a:latin typeface="Avenir Book" panose="02000503020000020003" pitchFamily="2" charset="0"/>
              </a:rPr>
              <a:t> Santé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FB11832E-F4D6-9E4D-4658-4CE975D28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3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17FDC-C780-DDB8-A915-3574F8CBF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11A6E-32AB-30BF-98F4-D5C735408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PROCEDURAL INCIDENT AND PROPORTIONNALITY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D8A92691-790C-1004-5728-791C1A7425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9F30FE-5FE7-2930-CA5E-DD7B8072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011FFC-E18D-9D3E-7DC1-4905918BB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3645C15-88A5-A6B9-E9D8-910D4AF7F99E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A9489AE4-00FC-C2B4-D5CB-C40DCCC57D08}"/>
              </a:ext>
            </a:extLst>
          </p:cNvPr>
          <p:cNvSpPr txBox="1"/>
          <p:nvPr/>
        </p:nvSpPr>
        <p:spPr>
          <a:xfrm>
            <a:off x="838200" y="1475342"/>
            <a:ext cx="105224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Merz </a:t>
            </a:r>
            <a:r>
              <a:rPr lang="fr-FR" sz="2400" dirty="0" err="1">
                <a:latin typeface="Avenir Book" panose="02000503020000020003" pitchFamily="2" charset="0"/>
              </a:rPr>
              <a:t>objected</a:t>
            </a:r>
            <a:r>
              <a:rPr lang="fr-FR" sz="2400" dirty="0">
                <a:latin typeface="Avenir Book" panose="02000503020000020003" pitchFamily="2" charset="0"/>
              </a:rPr>
              <a:t> to a 470-page </a:t>
            </a:r>
            <a:r>
              <a:rPr lang="fr-FR" sz="2400" dirty="0" err="1">
                <a:latin typeface="Avenir Book" panose="02000503020000020003" pitchFamily="2" charset="0"/>
              </a:rPr>
              <a:t>statement</a:t>
            </a:r>
            <a:r>
              <a:rPr lang="fr-FR" sz="2400" dirty="0">
                <a:latin typeface="Avenir Book" panose="02000503020000020003" pitchFamily="2" charset="0"/>
              </a:rPr>
              <a:t> of </a:t>
            </a:r>
            <a:r>
              <a:rPr lang="fr-FR" sz="2400" dirty="0" err="1">
                <a:latin typeface="Avenir Book" panose="02000503020000020003" pitchFamily="2" charset="0"/>
              </a:rPr>
              <a:t>defence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filed</a:t>
            </a:r>
            <a:r>
              <a:rPr lang="fr-FR" sz="2400" dirty="0">
                <a:latin typeface="Avenir Book" panose="02000503020000020003" pitchFamily="2" charset="0"/>
              </a:rPr>
              <a:t> by </a:t>
            </a:r>
            <a:r>
              <a:rPr lang="fr-FR" sz="2400" dirty="0" err="1">
                <a:latin typeface="Avenir Book" panose="02000503020000020003" pitchFamily="2" charset="0"/>
              </a:rPr>
              <a:t>Viatris</a:t>
            </a:r>
            <a:endParaRPr 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17 </a:t>
            </a:r>
            <a:r>
              <a:rPr lang="fr-FR" sz="2400" dirty="0" err="1">
                <a:latin typeface="Avenir Book" panose="02000503020000020003" pitchFamily="2" charset="0"/>
              </a:rPr>
              <a:t>September</a:t>
            </a:r>
            <a:r>
              <a:rPr lang="fr-FR" sz="2400" dirty="0">
                <a:latin typeface="Avenir Book" panose="02000503020000020003" pitchFamily="2" charset="0"/>
              </a:rPr>
              <a:t> 2025 — Paris Local Division: case-management </a:t>
            </a:r>
            <a:r>
              <a:rPr lang="fr-FR" sz="2400" dirty="0" err="1">
                <a:latin typeface="Avenir Book" panose="02000503020000020003" pitchFamily="2" charset="0"/>
              </a:rPr>
              <a:t>order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based</a:t>
            </a:r>
            <a:r>
              <a:rPr lang="fr-FR" sz="2400" dirty="0">
                <a:latin typeface="Avenir Book" panose="02000503020000020003" pitchFamily="2" charset="0"/>
              </a:rPr>
              <a:t> on the </a:t>
            </a:r>
            <a:r>
              <a:rPr lang="fr-FR" sz="2400" dirty="0" err="1">
                <a:latin typeface="Avenir Book" panose="02000503020000020003" pitchFamily="2" charset="0"/>
              </a:rPr>
              <a:t>principle</a:t>
            </a:r>
            <a:r>
              <a:rPr lang="fr-FR" sz="2400" dirty="0">
                <a:latin typeface="Avenir Book" panose="02000503020000020003" pitchFamily="2" charset="0"/>
              </a:rPr>
              <a:t> of </a:t>
            </a:r>
            <a:r>
              <a:rPr lang="fr-FR" sz="2400" dirty="0" err="1">
                <a:latin typeface="Avenir Book" panose="02000503020000020003" pitchFamily="2" charset="0"/>
              </a:rPr>
              <a:t>proportionality</a:t>
            </a:r>
            <a:r>
              <a:rPr lang="fr-FR" sz="2400" dirty="0">
                <a:latin typeface="Avenir Book" panose="02000503020000020003" pitchFamily="2" charset="0"/>
              </a:rPr>
              <a:t>; 70 pages per party </a:t>
            </a:r>
            <a:r>
              <a:rPr lang="fr-FR" sz="2400" dirty="0" err="1">
                <a:latin typeface="Avenir Book" panose="02000503020000020003" pitchFamily="2" charset="0"/>
              </a:rPr>
              <a:t>imposed</a:t>
            </a:r>
            <a:endParaRPr 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10 </a:t>
            </a:r>
            <a:r>
              <a:rPr lang="fr-FR" sz="2400" dirty="0" err="1">
                <a:latin typeface="Avenir Book" panose="02000503020000020003" pitchFamily="2" charset="0"/>
              </a:rPr>
              <a:t>October</a:t>
            </a:r>
            <a:r>
              <a:rPr lang="fr-FR" sz="2400" dirty="0">
                <a:latin typeface="Avenir Book" panose="02000503020000020003" pitchFamily="2" charset="0"/>
              </a:rPr>
              <a:t> 2025 — </a:t>
            </a:r>
            <a:r>
              <a:rPr lang="fr-FR" sz="2400" dirty="0" err="1">
                <a:latin typeface="Avenir Book" panose="02000503020000020003" pitchFamily="2" charset="0"/>
              </a:rPr>
              <a:t>preliminary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injunction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hearing</a:t>
            </a:r>
            <a:endParaRPr 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Decision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expected</a:t>
            </a:r>
            <a:r>
              <a:rPr lang="fr-FR" sz="2400" dirty="0">
                <a:latin typeface="Avenir Book" panose="02000503020000020003" pitchFamily="2" charset="0"/>
              </a:rPr>
              <a:t>: </a:t>
            </a:r>
            <a:r>
              <a:rPr lang="fr-FR" sz="2400" dirty="0" err="1">
                <a:latin typeface="Avenir Book" panose="02000503020000020003" pitchFamily="2" charset="0"/>
              </a:rPr>
              <a:t>late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November</a:t>
            </a:r>
            <a:r>
              <a:rPr lang="fr-FR" sz="2400" dirty="0">
                <a:latin typeface="Avenir Book" panose="02000503020000020003" pitchFamily="2" charset="0"/>
              </a:rPr>
              <a:t> (</a:t>
            </a:r>
            <a:r>
              <a:rPr lang="fr-FR" sz="2400" dirty="0" err="1">
                <a:latin typeface="Avenir Book" panose="02000503020000020003" pitchFamily="2" charset="0"/>
              </a:rPr>
              <a:t>around</a:t>
            </a:r>
            <a:r>
              <a:rPr lang="fr-FR" sz="2400" dirty="0">
                <a:latin typeface="Avenir Book" panose="02000503020000020003" pitchFamily="2" charset="0"/>
              </a:rPr>
              <a:t> 20 </a:t>
            </a:r>
            <a:r>
              <a:rPr lang="fr-FR" sz="2400" dirty="0" err="1">
                <a:latin typeface="Avenir Book" panose="02000503020000020003" pitchFamily="2" charset="0"/>
              </a:rPr>
              <a:t>November</a:t>
            </a:r>
            <a:r>
              <a:rPr lang="fr-FR" sz="2400" dirty="0">
                <a:latin typeface="Avenir Book" panose="02000503020000020003" pitchFamily="2" charset="0"/>
              </a:rPr>
              <a:t>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Takeaway</a:t>
            </a:r>
            <a:r>
              <a:rPr lang="fr-FR" sz="2400" dirty="0">
                <a:latin typeface="Avenir Book" panose="02000503020000020003" pitchFamily="2" charset="0"/>
              </a:rPr>
              <a:t>: fast, </a:t>
            </a:r>
            <a:r>
              <a:rPr lang="fr-FR" sz="2400" dirty="0" err="1">
                <a:latin typeface="Avenir Book" panose="02000503020000020003" pitchFamily="2" charset="0"/>
              </a:rPr>
              <a:t>disciplined</a:t>
            </a:r>
            <a:r>
              <a:rPr lang="fr-FR" sz="2400" dirty="0">
                <a:latin typeface="Avenir Book" panose="02000503020000020003" pitchFamily="2" charset="0"/>
              </a:rPr>
              <a:t>, and </a:t>
            </a:r>
            <a:r>
              <a:rPr lang="fr-FR" sz="2400" dirty="0" err="1">
                <a:latin typeface="Avenir Book" panose="02000503020000020003" pitchFamily="2" charset="0"/>
              </a:rPr>
              <a:t>fair</a:t>
            </a:r>
            <a:r>
              <a:rPr lang="fr-FR" sz="2400" dirty="0">
                <a:latin typeface="Avenir Book" panose="02000503020000020003" pitchFamily="2" charset="0"/>
              </a:rPr>
              <a:t> process</a:t>
            </a:r>
            <a:br>
              <a:rPr lang="fr-FR" altLang="fr-FR" sz="2400" dirty="0">
                <a:latin typeface="Avenir Book" panose="02000503020000020003" pitchFamily="2" charset="0"/>
              </a:rPr>
            </a:br>
            <a:endParaRPr lang="fr-FR" altLang="fr-FR" sz="2400" dirty="0">
              <a:latin typeface="Avenir Book" panose="02000503020000020003" pitchFamily="2" charset="0"/>
            </a:endParaRP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92F4A3FF-624E-C870-83AF-F76D96F6F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CA3A2F7-3E5B-BD90-8D7B-837CA051F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C572F35-2A99-1A51-43AE-A2EB9C11D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13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21417-9125-74FD-6EE3-E59AB8312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95EE7-AAD5-0E42-EC6B-14F8DB41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MEANING OF PROPORTIONNALITY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B5317C01-9F66-ECB3-E6BC-A51418C4F4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B22BE7-D064-DDB1-3D2F-CF0CB7F74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C745C8D-23CB-20D4-BB21-2DD31A4BF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E00BF00-0B27-4BFF-8322-7B031724CED1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4202300A-7DA9-A393-9E05-996E15252426}"/>
              </a:ext>
            </a:extLst>
          </p:cNvPr>
          <p:cNvSpPr txBox="1"/>
          <p:nvPr/>
        </p:nvSpPr>
        <p:spPr>
          <a:xfrm>
            <a:off x="838200" y="1475342"/>
            <a:ext cx="10522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Core</a:t>
            </a:r>
            <a:r>
              <a:rPr lang="fr-FR" sz="2400" dirty="0">
                <a:latin typeface="Avenir Book" panose="02000503020000020003" pitchFamily="2" charset="0"/>
              </a:rPr>
              <a:t> EU-</a:t>
            </a:r>
            <a:r>
              <a:rPr lang="fr-FR" sz="2400" dirty="0" err="1">
                <a:latin typeface="Avenir Book" panose="02000503020000020003" pitchFamily="2" charset="0"/>
              </a:rPr>
              <a:t>law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principle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ensuring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fairness</a:t>
            </a:r>
            <a:r>
              <a:rPr lang="fr-FR" sz="2400" dirty="0">
                <a:latin typeface="Avenir Book" panose="02000503020000020003" pitchFamily="2" charset="0"/>
              </a:rPr>
              <a:t> and balance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Drives case management: page </a:t>
            </a:r>
            <a:r>
              <a:rPr lang="fr-FR" sz="2400" dirty="0" err="1">
                <a:latin typeface="Avenir Book" panose="02000503020000020003" pitchFamily="2" charset="0"/>
              </a:rPr>
              <a:t>limits</a:t>
            </a:r>
            <a:r>
              <a:rPr lang="fr-FR" sz="2400" dirty="0">
                <a:latin typeface="Avenir Book" panose="02000503020000020003" pitchFamily="2" charset="0"/>
              </a:rPr>
              <a:t>, </a:t>
            </a:r>
            <a:r>
              <a:rPr lang="fr-FR" sz="2400" dirty="0" err="1">
                <a:latin typeface="Avenir Book" panose="02000503020000020003" pitchFamily="2" charset="0"/>
              </a:rPr>
              <a:t>focused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evidence</a:t>
            </a:r>
            <a:r>
              <a:rPr lang="fr-FR" sz="2400" dirty="0">
                <a:latin typeface="Avenir Book" panose="02000503020000020003" pitchFamily="2" charset="0"/>
              </a:rPr>
              <a:t>, and time caps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Shapes</a:t>
            </a:r>
            <a:r>
              <a:rPr lang="fr-FR" sz="2400" dirty="0">
                <a:latin typeface="Avenir Book" panose="02000503020000020003" pitchFamily="2" charset="0"/>
              </a:rPr>
              <a:t> the </a:t>
            </a:r>
            <a:r>
              <a:rPr lang="fr-FR" sz="2400" dirty="0" err="1">
                <a:latin typeface="Avenir Book" panose="02000503020000020003" pitchFamily="2" charset="0"/>
              </a:rPr>
              <a:t>UPC’s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procedural</a:t>
            </a:r>
            <a:r>
              <a:rPr lang="fr-FR" sz="2400" dirty="0">
                <a:latin typeface="Avenir Book" panose="02000503020000020003" pitchFamily="2" charset="0"/>
              </a:rPr>
              <a:t> culture</a:t>
            </a:r>
            <a:endParaRPr lang="fr-FR" b="1" dirty="0"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9BB7B43F-8EF8-D9B1-534F-7AB6D08AF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9089A96-82B6-ED62-3FC3-29E25C648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31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4FEF-6BD2-AD9A-4F86-12D4B46C3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DCB5D3-1C98-2E1B-71F9-3EE646DE8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STRATEGIC TAKEAWAYS FOR SPC LITIGANTS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5860ED2A-BA12-535E-89D3-F0E722AEF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690C8F-5C68-75E3-A65C-F0713555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E86ADE0-FFDF-013C-4233-7391E00E0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4F3443C-0E25-8DE2-D28B-6088A2021686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7E2123D-C04E-5F74-988E-D19DBECD7864}"/>
              </a:ext>
            </a:extLst>
          </p:cNvPr>
          <p:cNvSpPr txBox="1"/>
          <p:nvPr/>
        </p:nvSpPr>
        <p:spPr>
          <a:xfrm>
            <a:off x="838200" y="1475342"/>
            <a:ext cx="10522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Expect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structured</a:t>
            </a:r>
            <a:r>
              <a:rPr lang="fr-FR" sz="2400" dirty="0">
                <a:latin typeface="Avenir Book" panose="02000503020000020003" pitchFamily="2" charset="0"/>
              </a:rPr>
              <a:t> and </a:t>
            </a:r>
            <a:r>
              <a:rPr lang="fr-FR" sz="2400" dirty="0" err="1">
                <a:latin typeface="Avenir Book" panose="02000503020000020003" pitchFamily="2" charset="0"/>
              </a:rPr>
              <a:t>swift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proceedings</a:t>
            </a:r>
            <a:endParaRPr 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SPC disputes are </a:t>
            </a:r>
            <a:r>
              <a:rPr lang="fr-FR" sz="2400" dirty="0" err="1">
                <a:latin typeface="Avenir Book" panose="02000503020000020003" pitchFamily="2" charset="0"/>
              </a:rPr>
              <a:t>manageable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under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tight</a:t>
            </a:r>
            <a:r>
              <a:rPr lang="fr-FR" sz="2400" dirty="0">
                <a:latin typeface="Avenir Book" panose="02000503020000020003" pitchFamily="2" charset="0"/>
              </a:rPr>
              <a:t> page and time </a:t>
            </a:r>
            <a:r>
              <a:rPr lang="fr-FR" sz="2400" dirty="0" err="1">
                <a:latin typeface="Avenir Book" panose="02000503020000020003" pitchFamily="2" charset="0"/>
              </a:rPr>
              <a:t>limits</a:t>
            </a:r>
            <a:endParaRPr 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Speed </a:t>
            </a:r>
            <a:r>
              <a:rPr lang="fr-FR" sz="2400" dirty="0" err="1">
                <a:latin typeface="Avenir Book" panose="02000503020000020003" pitchFamily="2" charset="0"/>
              </a:rPr>
              <a:t>is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balanced</a:t>
            </a:r>
            <a:r>
              <a:rPr lang="fr-FR" sz="2400" dirty="0">
                <a:latin typeface="Avenir Book" panose="02000503020000020003" pitchFamily="2" charset="0"/>
              </a:rPr>
              <a:t> by </a:t>
            </a:r>
            <a:r>
              <a:rPr lang="fr-FR" sz="2400" dirty="0" err="1">
                <a:latin typeface="Avenir Book" panose="02000503020000020003" pitchFamily="2" charset="0"/>
              </a:rPr>
              <a:t>fairness</a:t>
            </a:r>
            <a:r>
              <a:rPr lang="fr-FR" sz="2400" dirty="0">
                <a:latin typeface="Avenir Book" panose="02000503020000020003" pitchFamily="2" charset="0"/>
              </a:rPr>
              <a:t> and the right to </a:t>
            </a:r>
            <a:r>
              <a:rPr lang="fr-FR" sz="2400" dirty="0" err="1">
                <a:latin typeface="Avenir Book" panose="02000503020000020003" pitchFamily="2" charset="0"/>
              </a:rPr>
              <a:t>be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heard</a:t>
            </a: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>
                <a:latin typeface="Avenir Book" panose="02000503020000020003" pitchFamily="2" charset="0"/>
              </a:rPr>
              <a:t>Opt-out </a:t>
            </a:r>
            <a:r>
              <a:rPr lang="fr-FR" sz="2400" dirty="0" err="1">
                <a:latin typeface="Avenir Book" panose="02000503020000020003" pitchFamily="2" charset="0"/>
              </a:rPr>
              <a:t>remains</a:t>
            </a:r>
            <a:r>
              <a:rPr lang="fr-FR" sz="2400" dirty="0">
                <a:latin typeface="Avenir Book" panose="02000503020000020003" pitchFamily="2" charset="0"/>
              </a:rPr>
              <a:t> a </a:t>
            </a:r>
            <a:r>
              <a:rPr lang="fr-FR" sz="2400" dirty="0" err="1">
                <a:latin typeface="Avenir Book" panose="02000503020000020003" pitchFamily="2" charset="0"/>
              </a:rPr>
              <a:t>tactical</a:t>
            </a:r>
            <a:r>
              <a:rPr lang="fr-FR" sz="2400" dirty="0">
                <a:latin typeface="Avenir Book" panose="02000503020000020003" pitchFamily="2" charset="0"/>
              </a:rPr>
              <a:t> lever; </a:t>
            </a:r>
            <a:r>
              <a:rPr lang="fr-FR" sz="2400" dirty="0" err="1">
                <a:latin typeface="Avenir Book" panose="02000503020000020003" pitchFamily="2" charset="0"/>
              </a:rPr>
              <a:t>decide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early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based</a:t>
            </a:r>
            <a:r>
              <a:rPr lang="fr-FR" sz="2400" dirty="0">
                <a:latin typeface="Avenir Book" panose="02000503020000020003" pitchFamily="2" charset="0"/>
              </a:rPr>
              <a:t> on </a:t>
            </a:r>
            <a:r>
              <a:rPr lang="fr-FR" sz="2400" dirty="0" err="1">
                <a:latin typeface="Avenir Book" panose="02000503020000020003" pitchFamily="2" charset="0"/>
              </a:rPr>
              <a:t>risk</a:t>
            </a:r>
            <a:r>
              <a:rPr lang="fr-FR" sz="2400" dirty="0">
                <a:latin typeface="Avenir Book" panose="02000503020000020003" pitchFamily="2" charset="0"/>
              </a:rPr>
              <a:t> profile</a:t>
            </a: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3AA02606-AAF2-C592-78B1-38631B5E3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F521DCD-DD58-5DA6-26BE-AFBFEE095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53EF2DB-58F2-522C-4616-557CDCD2B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581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9DFD-1DC8-C4E6-A661-CDF2BED73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6A398-AC69-6015-FD1E-65A502AA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UPC AND PHARMA TODAY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C4CFE14C-8A4E-C996-E095-3687EE63B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4032F3-9F53-57D2-AA90-657C89D4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7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3E2F970-35F0-A612-E07B-07C4DB3E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18F8DC-33C8-B022-8003-E8FED24AB083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AB6BE28-3584-220B-5F63-2AD55F4534A5}"/>
              </a:ext>
            </a:extLst>
          </p:cNvPr>
          <p:cNvSpPr txBox="1"/>
          <p:nvPr/>
        </p:nvSpPr>
        <p:spPr>
          <a:xfrm>
            <a:off x="838200" y="1475342"/>
            <a:ext cx="10522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Early</a:t>
            </a:r>
            <a:r>
              <a:rPr lang="fr-FR" sz="2400" dirty="0">
                <a:latin typeface="Avenir Book" panose="02000503020000020003" pitchFamily="2" charset="0"/>
              </a:rPr>
              <a:t> pharma </a:t>
            </a:r>
            <a:r>
              <a:rPr lang="fr-FR" sz="2400" dirty="0" err="1">
                <a:latin typeface="Avenir Book" panose="02000503020000020003" pitchFamily="2" charset="0"/>
              </a:rPr>
              <a:t>docket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includes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several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biosimilar</a:t>
            </a:r>
            <a:r>
              <a:rPr lang="fr-FR" sz="2400" dirty="0">
                <a:latin typeface="Avenir Book" panose="02000503020000020003" pitchFamily="2" charset="0"/>
              </a:rPr>
              <a:t> and SPC cases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latin typeface="Avenir Book" panose="02000503020000020003" pitchFamily="2" charset="0"/>
              </a:rPr>
              <a:t>Robust</a:t>
            </a:r>
            <a:r>
              <a:rPr lang="fr-FR" sz="2400" dirty="0">
                <a:latin typeface="Avenir Book" panose="02000503020000020003" pitchFamily="2" charset="0"/>
              </a:rPr>
              <a:t> case management; </a:t>
            </a:r>
            <a:r>
              <a:rPr lang="fr-FR" sz="2400" dirty="0" err="1">
                <a:latin typeface="Avenir Book" panose="02000503020000020003" pitchFamily="2" charset="0"/>
              </a:rPr>
              <a:t>orders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illustrate</a:t>
            </a:r>
            <a:r>
              <a:rPr lang="fr-FR" sz="2400" dirty="0">
                <a:latin typeface="Avenir Book" panose="02000503020000020003" pitchFamily="2" charset="0"/>
              </a:rPr>
              <a:t> a neutral and </a:t>
            </a:r>
            <a:r>
              <a:rPr lang="fr-FR" sz="2400" dirty="0" err="1">
                <a:latin typeface="Avenir Book" panose="02000503020000020003" pitchFamily="2" charset="0"/>
              </a:rPr>
              <a:t>efficiency-driven</a:t>
            </a:r>
            <a:r>
              <a:rPr lang="fr-FR" sz="2400" dirty="0">
                <a:latin typeface="Avenir Book" panose="02000503020000020003" pitchFamily="2" charset="0"/>
              </a:rPr>
              <a:t> </a:t>
            </a:r>
            <a:r>
              <a:rPr lang="fr-FR" sz="2400" dirty="0" err="1">
                <a:latin typeface="Avenir Book" panose="02000503020000020003" pitchFamily="2" charset="0"/>
              </a:rPr>
              <a:t>approach</a:t>
            </a:r>
            <a:endParaRPr 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No </a:t>
            </a:r>
            <a:r>
              <a:rPr lang="fr-FR" altLang="fr-FR" sz="2400" dirty="0" err="1">
                <a:latin typeface="Avenir Book" panose="02000503020000020003" pitchFamily="2" charset="0"/>
              </a:rPr>
              <a:t>clear</a:t>
            </a:r>
            <a:r>
              <a:rPr lang="fr-FR" altLang="fr-FR" sz="2400" dirty="0">
                <a:latin typeface="Avenir Book" panose="02000503020000020003" pitchFamily="2" charset="0"/>
              </a:rPr>
              <a:t> </a:t>
            </a:r>
            <a:r>
              <a:rPr lang="fr-FR" altLang="fr-FR" sz="2400" dirty="0" err="1">
                <a:latin typeface="Avenir Book" panose="02000503020000020003" pitchFamily="2" charset="0"/>
              </a:rPr>
              <a:t>bias</a:t>
            </a:r>
            <a:r>
              <a:rPr lang="fr-FR" altLang="fr-FR" sz="2400" dirty="0">
                <a:latin typeface="Avenir Book" panose="02000503020000020003" pitchFamily="2" charset="0"/>
              </a:rPr>
              <a:t>: </a:t>
            </a:r>
            <a:r>
              <a:rPr lang="fr-FR" altLang="fr-FR" sz="2400" dirty="0" err="1">
                <a:latin typeface="Avenir Book" panose="02000503020000020003" pitchFamily="2" charset="0"/>
              </a:rPr>
              <a:t>balanced</a:t>
            </a:r>
            <a:r>
              <a:rPr lang="fr-FR" altLang="fr-FR" sz="2400" dirty="0">
                <a:latin typeface="Avenir Book" panose="02000503020000020003" pitchFamily="2" charset="0"/>
              </a:rPr>
              <a:t> </a:t>
            </a:r>
            <a:r>
              <a:rPr lang="fr-FR" altLang="fr-FR" sz="2400" dirty="0" err="1">
                <a:latin typeface="Avenir Book" panose="02000503020000020003" pitchFamily="2" charset="0"/>
              </a:rPr>
              <a:t>outcomes</a:t>
            </a:r>
            <a:br>
              <a:rPr lang="fr-FR" altLang="fr-FR" sz="2400" dirty="0">
                <a:latin typeface="Avenir Book" panose="02000503020000020003" pitchFamily="2" charset="0"/>
              </a:rPr>
            </a:br>
            <a:r>
              <a:rPr lang="fr-FR" altLang="fr-FR" sz="2400" dirty="0">
                <a:latin typeface="Avenir Book" panose="02000503020000020003" pitchFamily="2" charset="0"/>
              </a:rPr>
              <a:t>→ Efficient and neutral </a:t>
            </a:r>
            <a:r>
              <a:rPr lang="fr-FR" altLang="fr-FR" sz="2400" dirty="0" err="1">
                <a:latin typeface="Avenir Book" panose="02000503020000020003" pitchFamily="2" charset="0"/>
              </a:rPr>
              <a:t>so</a:t>
            </a:r>
            <a:r>
              <a:rPr lang="fr-FR" altLang="fr-FR" sz="2400" dirty="0">
                <a:latin typeface="Avenir Book" panose="02000503020000020003" pitchFamily="2" charset="0"/>
              </a:rPr>
              <a:t> far</a:t>
            </a: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798350E8-1382-4F09-518B-C12BE294D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25E64F3E-4CF4-E54C-B01B-EBCB2C9A8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6521D92-3CBB-8E31-EA2E-1CF2111D8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0A0D2FA-25C8-01BA-B070-902456C06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7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DBFE2-5F0A-DF88-CD66-719E2725B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8217C-4974-4B18-A398-34141634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366"/>
            <a:ext cx="11353800" cy="791013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472C4"/>
                </a:solidFill>
                <a:latin typeface="Avenir Book" panose="02000503020000020003" pitchFamily="2" charset="0"/>
              </a:rPr>
              <a:t>CONCLUSION</a:t>
            </a:r>
            <a:endParaRPr lang="fr-FR" sz="4000" dirty="0">
              <a:solidFill>
                <a:srgbClr val="4472C4"/>
              </a:solidFill>
              <a:highlight>
                <a:srgbClr val="FFFF00"/>
              </a:highlight>
              <a:latin typeface="Avenir Book" panose="02000503020000020003" pitchFamily="2" charset="0"/>
            </a:endParaRPr>
          </a:p>
        </p:txBody>
      </p:sp>
      <p:pic>
        <p:nvPicPr>
          <p:cNvPr id="3" name="Image 2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E827C8EE-0199-8F46-8C38-A2021D6D2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06" t="-1" r="28509" b="-1"/>
          <a:stretch/>
        </p:blipFill>
        <p:spPr>
          <a:xfrm rot="10800000">
            <a:off x="0" y="0"/>
            <a:ext cx="54625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2A0576-AB13-1F12-E39F-368F5AB4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2FBC8-DC27-1E46-A668-F0FD1232F2DB}" type="slidenum">
              <a:rPr lang="fr-FR" smtClean="0"/>
              <a:t>8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4A0ABB-D226-EB16-8FD4-05EE76C6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36391" y="6356350"/>
            <a:ext cx="4114800" cy="365125"/>
          </a:xfrm>
        </p:spPr>
        <p:txBody>
          <a:bodyPr/>
          <a:lstStyle/>
          <a:p>
            <a:r>
              <a:rPr lang="en-US" dirty="0"/>
              <a:t>SPCs before the UPC: Early Lessons from </a:t>
            </a:r>
            <a:r>
              <a:rPr lang="en-US" i="1" dirty="0"/>
              <a:t>Merz v. Viatris</a:t>
            </a:r>
            <a:endParaRPr lang="fr-FR" dirty="0">
              <a:latin typeface="Avenir Book" panose="02000503020000020003" pitchFamily="2" charset="0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C4E2BB-B9DE-69FD-D892-EA7120E969B3}"/>
              </a:ext>
            </a:extLst>
          </p:cNvPr>
          <p:cNvCxnSpPr>
            <a:cxnSpLocks/>
          </p:cNvCxnSpPr>
          <p:nvPr/>
        </p:nvCxnSpPr>
        <p:spPr>
          <a:xfrm>
            <a:off x="10951191" y="6356350"/>
            <a:ext cx="0" cy="50165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D7A24F0D-655B-990E-12EA-612E944D21C7}"/>
              </a:ext>
            </a:extLst>
          </p:cNvPr>
          <p:cNvSpPr txBox="1"/>
          <p:nvPr/>
        </p:nvSpPr>
        <p:spPr>
          <a:xfrm>
            <a:off x="838200" y="1475342"/>
            <a:ext cx="10522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UPC = </a:t>
            </a:r>
            <a:r>
              <a:rPr lang="fr-FR" altLang="fr-FR" sz="2400" dirty="0" err="1">
                <a:latin typeface="Avenir Book" panose="02000503020000020003" pitchFamily="2" charset="0"/>
              </a:rPr>
              <a:t>efficiency</a:t>
            </a:r>
            <a:r>
              <a:rPr lang="fr-FR" altLang="fr-FR" sz="2400" dirty="0">
                <a:latin typeface="Avenir Book" panose="02000503020000020003" pitchFamily="2" charset="0"/>
              </a:rPr>
              <a:t>, </a:t>
            </a:r>
            <a:r>
              <a:rPr lang="fr-FR" altLang="fr-FR" sz="2400" dirty="0" err="1">
                <a:latin typeface="Avenir Book" panose="02000503020000020003" pitchFamily="2" charset="0"/>
              </a:rPr>
              <a:t>fairness</a:t>
            </a:r>
            <a:r>
              <a:rPr lang="fr-FR" altLang="fr-FR" sz="2400" dirty="0">
                <a:latin typeface="Avenir Book" panose="02000503020000020003" pitchFamily="2" charset="0"/>
              </a:rPr>
              <a:t>, speed </a:t>
            </a:r>
            <a:r>
              <a:rPr lang="fr-FR" altLang="fr-FR" sz="2400" dirty="0" err="1">
                <a:latin typeface="Avenir Book" panose="02000503020000020003" pitchFamily="2" charset="0"/>
              </a:rPr>
              <a:t>under</a:t>
            </a:r>
            <a:r>
              <a:rPr lang="fr-FR" altLang="fr-FR" sz="2400" dirty="0">
                <a:latin typeface="Avenir Book" panose="02000503020000020003" pitchFamily="2" charset="0"/>
              </a:rPr>
              <a:t> control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venir Book" panose="02000503020000020003" pitchFamily="2" charset="0"/>
              </a:rPr>
              <a:t>UPC </a:t>
            </a:r>
            <a:r>
              <a:rPr lang="fr-FR" altLang="fr-FR" sz="2400" dirty="0" err="1">
                <a:latin typeface="Avenir Book" panose="02000503020000020003" pitchFamily="2" charset="0"/>
              </a:rPr>
              <a:t>is</a:t>
            </a:r>
            <a:r>
              <a:rPr lang="fr-FR" altLang="fr-FR" sz="2400" dirty="0">
                <a:latin typeface="Avenir Book" panose="02000503020000020003" pitchFamily="2" charset="0"/>
              </a:rPr>
              <a:t> building a </a:t>
            </a:r>
            <a:r>
              <a:rPr lang="fr-FR" altLang="fr-FR" sz="2400" dirty="0" err="1">
                <a:latin typeface="Avenir Book" panose="02000503020000020003" pitchFamily="2" charset="0"/>
              </a:rPr>
              <a:t>truly</a:t>
            </a:r>
            <a:r>
              <a:rPr lang="fr-FR" altLang="fr-FR" sz="2400" dirty="0">
                <a:latin typeface="Avenir Book" panose="02000503020000020003" pitchFamily="2" charset="0"/>
              </a:rPr>
              <a:t> </a:t>
            </a:r>
            <a:r>
              <a:rPr lang="fr-FR" altLang="fr-FR" sz="2400" dirty="0" err="1">
                <a:latin typeface="Avenir Book" panose="02000503020000020003" pitchFamily="2" charset="0"/>
              </a:rPr>
              <a:t>European</a:t>
            </a:r>
            <a:r>
              <a:rPr lang="fr-FR" altLang="fr-FR" sz="2400" dirty="0">
                <a:latin typeface="Avenir Book" panose="02000503020000020003" pitchFamily="2" charset="0"/>
              </a:rPr>
              <a:t> </a:t>
            </a:r>
            <a:r>
              <a:rPr lang="fr-FR" altLang="fr-FR" sz="2400" dirty="0" err="1">
                <a:latin typeface="Avenir Book" panose="02000503020000020003" pitchFamily="2" charset="0"/>
              </a:rPr>
              <a:t>identity</a:t>
            </a:r>
            <a:r>
              <a:rPr lang="fr-FR" altLang="fr-FR" sz="2400" dirty="0">
                <a:latin typeface="Avenir Book" panose="02000503020000020003" pitchFamily="2" charset="0"/>
              </a:rPr>
              <a:t>, </a:t>
            </a:r>
            <a:r>
              <a:rPr lang="fr-FR" altLang="fr-FR" sz="2400" dirty="0" err="1">
                <a:latin typeface="Avenir Book" panose="02000503020000020003" pitchFamily="2" charset="0"/>
              </a:rPr>
              <a:t>language</a:t>
            </a:r>
            <a:r>
              <a:rPr lang="fr-FR" altLang="fr-FR" sz="2400" dirty="0">
                <a:latin typeface="Avenir Book" panose="02000503020000020003" pitchFamily="2" charset="0"/>
              </a:rPr>
              <a:t> of </a:t>
            </a:r>
            <a:r>
              <a:rPr lang="fr-FR" altLang="fr-FR" sz="2400" dirty="0" err="1">
                <a:latin typeface="Avenir Book" panose="02000503020000020003" pitchFamily="2" charset="0"/>
              </a:rPr>
              <a:t>its</a:t>
            </a:r>
            <a:r>
              <a:rPr lang="fr-FR" altLang="fr-FR" sz="2400" dirty="0">
                <a:latin typeface="Avenir Book" panose="02000503020000020003" pitchFamily="2" charset="0"/>
              </a:rPr>
              <a:t> </a:t>
            </a:r>
            <a:r>
              <a:rPr lang="fr-FR" altLang="fr-FR" sz="2400" dirty="0" err="1">
                <a:latin typeface="Avenir Book" panose="02000503020000020003" pitchFamily="2" charset="0"/>
              </a:rPr>
              <a:t>own</a:t>
            </a:r>
            <a:endParaRPr lang="fr-FR" altLang="fr-FR" sz="2400" dirty="0">
              <a:latin typeface="Avenir Book" panose="02000503020000020003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2400" dirty="0">
              <a:latin typeface="Avenir Book" panose="02000503020000020003" pitchFamily="2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 err="1">
                <a:latin typeface="Avenir Book" panose="02000503020000020003" pitchFamily="2" charset="0"/>
              </a:rPr>
              <a:t>We</a:t>
            </a:r>
            <a:r>
              <a:rPr lang="fr-FR" altLang="fr-FR" sz="2400" dirty="0">
                <a:latin typeface="Avenir Book" panose="02000503020000020003" pitchFamily="2" charset="0"/>
              </a:rPr>
              <a:t> must </a:t>
            </a:r>
            <a:r>
              <a:rPr lang="fr-FR" altLang="fr-FR" sz="2400" dirty="0" err="1">
                <a:latin typeface="Avenir Book" panose="02000503020000020003" pitchFamily="2" charset="0"/>
              </a:rPr>
              <a:t>adapt</a:t>
            </a:r>
            <a:r>
              <a:rPr lang="fr-FR" altLang="fr-FR" sz="2400" dirty="0">
                <a:latin typeface="Avenir Book" panose="02000503020000020003" pitchFamily="2" charset="0"/>
              </a:rPr>
              <a:t>: </a:t>
            </a:r>
            <a:r>
              <a:rPr lang="fr-FR" altLang="fr-FR" sz="2400" dirty="0" err="1">
                <a:latin typeface="Avenir Book" panose="02000503020000020003" pitchFamily="2" charset="0"/>
              </a:rPr>
              <a:t>be</a:t>
            </a:r>
            <a:r>
              <a:rPr lang="fr-FR" altLang="fr-FR" sz="2400" dirty="0">
                <a:latin typeface="Avenir Book" panose="02000503020000020003" pitchFamily="2" charset="0"/>
              </a:rPr>
              <a:t> concise, </a:t>
            </a:r>
            <a:r>
              <a:rPr lang="fr-FR" altLang="fr-FR" sz="2400" dirty="0" err="1">
                <a:latin typeface="Avenir Book" panose="02000503020000020003" pitchFamily="2" charset="0"/>
              </a:rPr>
              <a:t>precise</a:t>
            </a:r>
            <a:r>
              <a:rPr lang="fr-FR" altLang="fr-FR" sz="2400" dirty="0">
                <a:latin typeface="Avenir Book" panose="02000503020000020003" pitchFamily="2" charset="0"/>
              </a:rPr>
              <a:t>, and </a:t>
            </a:r>
            <a:r>
              <a:rPr lang="fr-FR" altLang="fr-FR" sz="2400" dirty="0" err="1">
                <a:latin typeface="Avenir Book" panose="02000503020000020003" pitchFamily="2" charset="0"/>
              </a:rPr>
              <a:t>ready</a:t>
            </a:r>
            <a:endParaRPr lang="fr-FR" altLang="fr-FR" sz="2400" dirty="0">
              <a:latin typeface="Avenir Book" panose="02000503020000020003" pitchFamily="2" charset="0"/>
            </a:endParaRPr>
          </a:p>
        </p:txBody>
      </p:sp>
      <p:pic>
        <p:nvPicPr>
          <p:cNvPr id="18" name="Image 17" descr="Une image contenant cercle, Graphique, Caractère coloré, Bleu électrique&#10;&#10;Description générée automatiquement">
            <a:extLst>
              <a:ext uri="{FF2B5EF4-FFF2-40B4-BE49-F238E27FC236}">
                <a16:creationId xmlns:a16="http://schemas.microsoft.com/office/drawing/2014/main" id="{45A83C3C-28ED-3253-4DE2-C7479B63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" y="6105523"/>
            <a:ext cx="565965" cy="50165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06FB843-98E1-166A-0E1F-3427C5DA8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D9EE7E0-DE46-A062-7216-B285B52CE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8C4D977-9E2C-A6AE-0884-32160B682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5403C34-B880-452C-42A6-3D19EB3F2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1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BAB7C-0E0E-F758-4392-A04D27A03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7827" y="3270101"/>
            <a:ext cx="6278360" cy="1009545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>
                <a:latin typeface="Avenir Book" panose="02000503020000020003" pitchFamily="2" charset="0"/>
              </a:rPr>
              <a:t>THANK YOU FOR YOUR ATTENTION!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721C42-12C7-38C4-A8ED-85705C418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4952" y="873460"/>
            <a:ext cx="5097047" cy="1961866"/>
          </a:xfrm>
        </p:spPr>
        <p:txBody>
          <a:bodyPr>
            <a:normAutofit/>
          </a:bodyPr>
          <a:lstStyle/>
          <a:p>
            <a:pPr algn="l"/>
            <a:r>
              <a:rPr lang="fr-FR" sz="1900" b="1" dirty="0">
                <a:latin typeface="Avenir Book" panose="02000503020000020003" pitchFamily="2" charset="0"/>
              </a:rPr>
              <a:t>Matthieu DHENNE</a:t>
            </a:r>
          </a:p>
          <a:p>
            <a:pPr algn="l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Attorney-at-Law (Paris Bar)</a:t>
            </a:r>
            <a:endParaRPr lang="fr-FR" sz="17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pPr algn="l"/>
            <a:r>
              <a:rPr lang="fr-FR" sz="17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UPC Representative</a:t>
            </a:r>
          </a:p>
          <a:p>
            <a:pPr algn="l"/>
            <a:r>
              <a:rPr lang="fr-FR" sz="1700" dirty="0">
                <a:solidFill>
                  <a:srgbClr val="4472C4"/>
                </a:solidFill>
                <a:latin typeface="Avenir Book" panose="02000503020000020003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md@dhenne-avocats.fr</a:t>
            </a:r>
            <a:endParaRPr lang="fr-FR" sz="1700" dirty="0">
              <a:solidFill>
                <a:srgbClr val="4472C4"/>
              </a:solidFill>
              <a:latin typeface="Avenir Book" panose="02000503020000020003" pitchFamily="2" charset="0"/>
            </a:endParaRPr>
          </a:p>
          <a:p>
            <a:pPr algn="l"/>
            <a:r>
              <a:rPr lang="fr-FR" sz="1700" dirty="0">
                <a:solidFill>
                  <a:srgbClr val="4472C4"/>
                </a:solidFill>
                <a:latin typeface="Avenir Book" panose="02000503020000020003" pitchFamily="2" charset="0"/>
              </a:rPr>
              <a:t>+33 (0)6 95 44 20 38</a:t>
            </a:r>
          </a:p>
          <a:p>
            <a:pPr algn="l"/>
            <a:endParaRPr lang="fr-FR" sz="19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pPr algn="l"/>
            <a:endParaRPr lang="fr-FR" sz="18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Image 7" descr="Une image contenant Bleu électrique, Bleu cobalt, bleu&#10;&#10;Description générée automatiquement">
            <a:extLst>
              <a:ext uri="{FF2B5EF4-FFF2-40B4-BE49-F238E27FC236}">
                <a16:creationId xmlns:a16="http://schemas.microsoft.com/office/drawing/2014/main" id="{B61E4C27-F6C2-D1E2-5E9E-E9B43C2A08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7" r="30010" b="-1"/>
          <a:stretch/>
        </p:blipFill>
        <p:spPr>
          <a:xfrm rot="10800000">
            <a:off x="-1521331" y="10"/>
            <a:ext cx="6632028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87FC317-CE79-4A0A-D5C7-8F97908F1138}"/>
              </a:ext>
            </a:extLst>
          </p:cNvPr>
          <p:cNvSpPr txBox="1"/>
          <p:nvPr/>
        </p:nvSpPr>
        <p:spPr>
          <a:xfrm>
            <a:off x="5447827" y="5377660"/>
            <a:ext cx="29182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venir Book" panose="02000503020000020003" pitchFamily="2" charset="0"/>
              </a:rPr>
              <a:t>DHENNE AVOCATS </a:t>
            </a:r>
          </a:p>
          <a:p>
            <a:r>
              <a:rPr lang="fr-FR" sz="15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7 rue Commines – 75003 Paris </a:t>
            </a:r>
          </a:p>
          <a:p>
            <a:r>
              <a:rPr lang="fr-FR" sz="15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Tel. +33 (0)1 71 60 61 46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9572BF6-15BB-BF78-AF6A-8449C2277A43}"/>
              </a:ext>
            </a:extLst>
          </p:cNvPr>
          <p:cNvCxnSpPr>
            <a:cxnSpLocks/>
          </p:cNvCxnSpPr>
          <p:nvPr/>
        </p:nvCxnSpPr>
        <p:spPr>
          <a:xfrm>
            <a:off x="5570561" y="5234567"/>
            <a:ext cx="1050878" cy="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Visage humain, personne, habits, sourcil&#10;&#10;Le contenu généré par l’IA peut être incorrect.">
            <a:extLst>
              <a:ext uri="{FF2B5EF4-FFF2-40B4-BE49-F238E27FC236}">
                <a16:creationId xmlns:a16="http://schemas.microsoft.com/office/drawing/2014/main" id="{0A03D5BD-6329-E2B7-71C8-FF85A7D5F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561" y="873460"/>
            <a:ext cx="1524391" cy="176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493</Words>
  <Application>Microsoft Macintosh PowerPoint</Application>
  <PresentationFormat>Grand écran</PresentationFormat>
  <Paragraphs>83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Avenir Book</vt:lpstr>
      <vt:lpstr>Thème Office</vt:lpstr>
      <vt:lpstr>SPCs before the UPC: Early Lessons from Merz v. Viatris</vt:lpstr>
      <vt:lpstr>SPCs AND THE UPC</vt:lpstr>
      <vt:lpstr>CASE OVERVIEW</vt:lpstr>
      <vt:lpstr>PROCEDURAL INCIDENT AND PROPORTIONNALITY</vt:lpstr>
      <vt:lpstr>MEANING OF PROPORTIONNALITY</vt:lpstr>
      <vt:lpstr>STRATEGIC TAKEAWAYS FOR SPC LITIGANTS</vt:lpstr>
      <vt:lpstr>UPC AND PHARMA TODAY</vt:lpstr>
      <vt:lpstr>CONCLUSION</vt:lpstr>
      <vt:lpstr>THANK YOU FOR YOUR ATTENTION!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DHENNE Avocats</dc:creator>
  <cp:lastModifiedBy>Matthieu Dhenne</cp:lastModifiedBy>
  <cp:revision>9</cp:revision>
  <dcterms:created xsi:type="dcterms:W3CDTF">2024-07-18T12:57:06Z</dcterms:created>
  <dcterms:modified xsi:type="dcterms:W3CDTF">2025-10-29T11:24:27Z</dcterms:modified>
</cp:coreProperties>
</file>