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jpeg"/><Relationship Id="rId2" Type="http://schemas.openxmlformats.org/officeDocument/2006/relationships/image" Target="../media/image-1002-2.png"/><Relationship Id="rId3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jpe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jpe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_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48400" r="48400" t="0" b="0"/>
          <a:stretch/>
        </p:blipFill>
        <p:spPr>
          <a:xfrm>
            <a:off x="0" y="0"/>
            <a:ext cx="329184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6336792"/>
            <a:ext cx="283464" cy="25054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69280" y="6309360"/>
            <a:ext cx="5074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6F7B"/>
                </a:solidFill>
              </a:rPr>
              <a:t>SPCs before the UPC: early lessons from Merz v. Viatris  |  LES Basel, 29 October 2025</a:t>
            </a:r>
            <a:endParaRPr lang="en-US" sz="900" dirty="0"/>
          </a:p>
        </p:txBody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_COV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23340" r="23340" t="0" b="0"/>
          <a:stretch/>
        </p:blipFill>
        <p:spPr>
          <a:xfrm>
            <a:off x="0" y="0"/>
            <a:ext cx="54864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_SECTION">
    <p:bg>
      <p:bgPr>
        <a:solidFill>
          <a:srgbClr val="1515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7801" b="7801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0E5C">
              <a:alpha val="60000"/>
            </a:srgbClr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_CLOSING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29561" r="29561" t="0" b="0"/>
          <a:stretch/>
        </p:blipFill>
        <p:spPr>
          <a:xfrm>
            <a:off x="0" y="0"/>
            <a:ext cx="420624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mailto:md@dhenne-avocats.fr" TargetMode="External"/><Relationship Id="rId4" Type="http://schemas.openxmlformats.org/officeDocument/2006/relationships/hyperlink" Target="https://www.dhenne-avocats.fr/en/" TargetMode="External"/><Relationship Id="rId1" Type="http://schemas.openxmlformats.org/officeDocument/2006/relationships/image" Target="../media/image-9-1.jpeg"/><Relationship Id="rId3" Type="http://schemas.openxmlformats.org/officeDocument/2006/relationships/image" Target="../media/image-9-2.png"/><Relationship Id="rId5" Type="http://schemas.openxmlformats.org/officeDocument/2006/relationships/slideLayout" Target="../slideLayouts/slideLayout5.xml"/><Relationship Id="rId6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Dhenne Avocat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72200" y="566928"/>
            <a:ext cx="2834640" cy="22713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72200" y="146304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2222C6"/>
                </a:solidFill>
              </a:rPr>
              <a:t>LES BASEL LIFE SCIENCE SERIES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6172200" y="1828800"/>
            <a:ext cx="5394960" cy="2322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dirty="0">
                <a:solidFill>
                  <a:srgbClr val="2A2B31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SPCs before the UPC: early lessons from </a:t>
            </a:r>
            <a:r>
              <a:rPr lang="en-US" sz="3600" i="1" dirty="0">
                <a:solidFill>
                  <a:srgbClr val="2A2B31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Merz v. Viatris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6172200" y="4754880"/>
            <a:ext cx="32918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500" dirty="0">
                <a:solidFill>
                  <a:srgbClr val="2A2B31"/>
                </a:solidFill>
              </a:rPr>
              <a:t>Matthieu Dhenne</a:t>
            </a:r>
            <a:endParaRPr lang="en-US" sz="15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1200" dirty="0">
                <a:solidFill>
                  <a:srgbClr val="6B6F7B"/>
                </a:solidFill>
              </a:rPr>
              <a:t>Attorney-at-Law (Paris Bar)</a:t>
            </a:r>
            <a:endParaRPr lang="en-US" sz="15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1200" dirty="0">
                <a:solidFill>
                  <a:srgbClr val="6B6F7B"/>
                </a:solidFill>
              </a:rPr>
              <a:t>UPC Representative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9509760" y="475488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2A2B31"/>
                </a:solidFill>
              </a:rPr>
              <a:t>Basel</a:t>
            </a:r>
            <a:endParaRPr lang="en-US" sz="1200" dirty="0"/>
          </a:p>
          <a:p>
            <a:pPr algn="r" indent="0" marL="0">
              <a:buNone/>
            </a:pPr>
            <a:r>
              <a:rPr lang="en-US" sz="1200" dirty="0">
                <a:solidFill>
                  <a:srgbClr val="2222C6"/>
                </a:solidFill>
              </a:rPr>
              <a:t>29 October 2025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SPCs and the UPC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868680" y="1463040"/>
            <a:ext cx="10469880" cy="691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100"/>
              </a:spcAft>
              <a:buNone/>
            </a:pPr>
            <a:r>
              <a:rPr lang="en-US" sz="2000" b="1" dirty="0">
                <a:solidFill>
                  <a:srgbClr val="2A2B31"/>
                </a:solidFill>
              </a:rPr>
              <a:t>SPC:</a:t>
            </a:r>
            <a:r>
              <a:rPr lang="en-US" sz="2000" dirty="0">
                <a:solidFill>
                  <a:srgbClr val="2A2B31"/>
                </a:solidFill>
              </a:rPr>
              <a:t> up to five additional years of protection for medicinal products, compensating regulatory approval delays.</a:t>
            </a:r>
            <a:endParaRPr lang="en-US" sz="2000" dirty="0"/>
          </a:p>
        </p:txBody>
      </p:sp>
      <p:sp>
        <p:nvSpPr>
          <p:cNvPr id="4" name="quote-card"/>
          <p:cNvSpPr/>
          <p:nvPr/>
        </p:nvSpPr>
        <p:spPr>
          <a:xfrm>
            <a:off x="868680" y="2292096"/>
            <a:ext cx="10469880" cy="2078736"/>
          </a:xfrm>
          <a:prstGeom prst="roundRect">
            <a:avLst>
              <a:gd name="adj" fmla="val 5279"/>
            </a:avLst>
          </a:prstGeom>
          <a:solidFill>
            <a:srgbClr val="EEF0F8"/>
          </a:solidFill>
          <a:ln w="12700">
            <a:solidFill>
              <a:srgbClr val="EEF0F8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280160" y="2493264"/>
            <a:ext cx="9646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2222C6"/>
                </a:solidFill>
              </a:rPr>
              <a:t>UPC COMPETENCE: ART. 32(1)(A) UPCA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2795016"/>
            <a:ext cx="9646920" cy="1438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100"/>
              </a:spcAft>
              <a:buNone/>
            </a:pPr>
            <a:r>
              <a:rPr lang="en-US" sz="2000" i="1" dirty="0">
                <a:solidFill>
                  <a:srgbClr val="2A2B31"/>
                </a:solidFill>
              </a:rPr>
              <a:t>“The Court </a:t>
            </a:r>
            <a:r>
              <a:rPr lang="en-US" sz="2000" b="1" i="1" dirty="0">
                <a:solidFill>
                  <a:srgbClr val="2A2B31"/>
                </a:solidFill>
              </a:rPr>
              <a:t>shall have exclusive competence</a:t>
            </a:r>
            <a:r>
              <a:rPr lang="en-US" sz="2000" i="1" dirty="0">
                <a:solidFill>
                  <a:srgbClr val="2A2B31"/>
                </a:solidFill>
              </a:rPr>
              <a:t> in respect of actions for actual or threatened infringements of patents and </a:t>
            </a:r>
            <a:r>
              <a:rPr lang="en-US" sz="2000" b="1" i="1" dirty="0">
                <a:solidFill>
                  <a:srgbClr val="2A2B31"/>
                </a:solidFill>
              </a:rPr>
              <a:t>supplementary protection certificates</a:t>
            </a:r>
            <a:r>
              <a:rPr lang="en-US" sz="2000" i="1" dirty="0">
                <a:solidFill>
                  <a:srgbClr val="2A2B31"/>
                </a:solidFill>
              </a:rPr>
              <a:t> and related defences, including counterclaims concerning licences.”</a:t>
            </a:r>
            <a:endParaRPr lang="en-US" sz="20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4645152"/>
            <a:ext cx="10469880" cy="1344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100"/>
              </a:spcAft>
              <a:buNone/>
            </a:pPr>
            <a:r>
              <a:rPr lang="en-US" sz="2000" i="1" dirty="0">
                <a:solidFill>
                  <a:srgbClr val="2A2B31"/>
                </a:solidFill>
              </a:rPr>
              <a:t>Merz v. Viatris</a:t>
            </a:r>
            <a:r>
              <a:rPr lang="en-US" sz="2000" dirty="0">
                <a:solidFill>
                  <a:srgbClr val="2A2B31"/>
                </a:solidFill>
              </a:rPr>
              <a:t> (UPC_CFI_697/2025): an early SPC test case before the UPC.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Case overview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68680" y="1463040"/>
            <a:ext cx="10469880" cy="0"/>
          </a:xfrm>
          <a:prstGeom prst="line">
            <a:avLst/>
          </a:prstGeom>
          <a:noFill/>
          <a:ln w="9525">
            <a:solidFill>
              <a:srgbClr val="DDE0E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68680" y="164592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2222C6"/>
                </a:solidFill>
              </a:rPr>
              <a:t>FILING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3520440" y="1591056"/>
            <a:ext cx="7818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B31"/>
                </a:solidFill>
              </a:rPr>
              <a:t>31 July 2025, Paris Local Division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68680" y="2194560"/>
            <a:ext cx="10469880" cy="0"/>
          </a:xfrm>
          <a:prstGeom prst="line">
            <a:avLst/>
          </a:prstGeom>
          <a:noFill/>
          <a:ln w="9525">
            <a:solidFill>
              <a:srgbClr val="DDE0EA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868680" y="23774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2222C6"/>
                </a:solidFill>
              </a:rPr>
              <a:t>PRODUCT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3520440" y="2322576"/>
            <a:ext cx="7818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B31"/>
                </a:solidFill>
              </a:rPr>
              <a:t>Fampridine (</a:t>
            </a:r>
            <a:r>
              <a:rPr lang="en-US" sz="2200" i="1" dirty="0">
                <a:solidFill>
                  <a:srgbClr val="2A2B31"/>
                </a:solidFill>
              </a:rPr>
              <a:t>Fampyra®</a:t>
            </a:r>
            <a:r>
              <a:rPr lang="en-US" sz="2200" dirty="0">
                <a:solidFill>
                  <a:srgbClr val="2A2B31"/>
                </a:solidFill>
              </a:rPr>
              <a:t>)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68680" y="2926080"/>
            <a:ext cx="10469880" cy="0"/>
          </a:xfrm>
          <a:prstGeom prst="line">
            <a:avLst/>
          </a:prstGeom>
          <a:noFill/>
          <a:ln w="9525">
            <a:solidFill>
              <a:srgbClr val="DDE0EA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68680" y="310896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2222C6"/>
                </a:solidFill>
              </a:rPr>
              <a:t>PATENT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3520440" y="3054096"/>
            <a:ext cx="7818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B31"/>
                </a:solidFill>
              </a:rPr>
              <a:t>EP 2 377 536 and SPC (until May 2026)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68680" y="3657600"/>
            <a:ext cx="10469880" cy="0"/>
          </a:xfrm>
          <a:prstGeom prst="line">
            <a:avLst/>
          </a:prstGeom>
          <a:noFill/>
          <a:ln w="9525">
            <a:solidFill>
              <a:srgbClr val="DDE0EA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68680" y="38404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2222C6"/>
                </a:solidFill>
              </a:rPr>
              <a:t>PARTIES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3520440" y="3785616"/>
            <a:ext cx="7818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B31"/>
                </a:solidFill>
              </a:rPr>
              <a:t>Merz Pharma v. Viatris Santé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68680" y="4389120"/>
            <a:ext cx="10469880" cy="0"/>
          </a:xfrm>
          <a:prstGeom prst="line">
            <a:avLst/>
          </a:prstGeom>
          <a:noFill/>
          <a:ln w="9525">
            <a:solidFill>
              <a:srgbClr val="DDE0EA"/>
            </a:solidFill>
            <a:prstDash val="solid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Procedural incident and proportionality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78408" y="1645920"/>
            <a:ext cx="0" cy="2708910"/>
          </a:xfrm>
          <a:prstGeom prst="line">
            <a:avLst/>
          </a:prstGeom>
          <a:noFill/>
          <a:ln w="19050">
            <a:solidFill>
              <a:srgbClr val="C9CCE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77824" y="1545336"/>
            <a:ext cx="201168" cy="20116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222C6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371600" y="146304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222C6"/>
                </a:solidFill>
              </a:rPr>
              <a:t>Objection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4160520" y="1444752"/>
            <a:ext cx="717804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B31"/>
                </a:solidFill>
              </a:rPr>
              <a:t>Merz objected to a 470-page statement of defence filed by Viatris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877824" y="2448306"/>
            <a:ext cx="201168" cy="201168"/>
          </a:xfrm>
          <a:prstGeom prst="ellipse">
            <a:avLst/>
          </a:prstGeom>
          <a:solidFill>
            <a:srgbClr val="2222C6"/>
          </a:solidFill>
          <a:ln w="19050">
            <a:solidFill>
              <a:srgbClr val="2222C6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371600" y="236601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222C6"/>
                </a:solidFill>
              </a:rPr>
              <a:t>17 September 2025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160520" y="2347722"/>
            <a:ext cx="717804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B31"/>
                </a:solidFill>
              </a:rPr>
              <a:t>Paris Local Division: case-management order based on the principle of proportionality; </a:t>
            </a:r>
            <a:r>
              <a:rPr lang="en-US" sz="1900" b="1" dirty="0">
                <a:solidFill>
                  <a:srgbClr val="2A2B31"/>
                </a:solidFill>
              </a:rPr>
              <a:t>70 pages per party</a:t>
            </a:r>
            <a:r>
              <a:rPr lang="en-US" sz="1900" dirty="0">
                <a:solidFill>
                  <a:srgbClr val="2A2B31"/>
                </a:solidFill>
              </a:rPr>
              <a:t> imposed</a:t>
            </a:r>
            <a:endParaRPr lang="en-US" sz="1900" dirty="0"/>
          </a:p>
        </p:txBody>
      </p:sp>
      <p:sp>
        <p:nvSpPr>
          <p:cNvPr id="10" name="Shape 8"/>
          <p:cNvSpPr/>
          <p:nvPr/>
        </p:nvSpPr>
        <p:spPr>
          <a:xfrm>
            <a:off x="877824" y="3351276"/>
            <a:ext cx="201168" cy="20116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222C6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371600" y="326898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222C6"/>
                </a:solidFill>
              </a:rPr>
              <a:t>10 October 2025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4160520" y="3250692"/>
            <a:ext cx="717804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B31"/>
                </a:solidFill>
              </a:rPr>
              <a:t>Preliminary injunction hearing</a:t>
            </a:r>
            <a:endParaRPr lang="en-US" sz="1900" dirty="0"/>
          </a:p>
        </p:txBody>
      </p:sp>
      <p:sp>
        <p:nvSpPr>
          <p:cNvPr id="13" name="Shape 11"/>
          <p:cNvSpPr/>
          <p:nvPr/>
        </p:nvSpPr>
        <p:spPr>
          <a:xfrm>
            <a:off x="877824" y="4254246"/>
            <a:ext cx="201168" cy="20116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222C6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371600" y="417195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222C6"/>
                </a:solidFill>
              </a:rPr>
              <a:t>Late November 2025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4160520" y="4153662"/>
            <a:ext cx="717804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B31"/>
                </a:solidFill>
              </a:rPr>
              <a:t>Decision expected (around 20 November)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868680" y="5212080"/>
            <a:ext cx="10469880" cy="685800"/>
          </a:xfrm>
          <a:prstGeom prst="roundRect">
            <a:avLst>
              <a:gd name="adj" fmla="val 13333"/>
            </a:avLst>
          </a:prstGeom>
          <a:solidFill>
            <a:srgbClr val="EEF0F8"/>
          </a:solidFill>
          <a:ln w="12700">
            <a:solidFill>
              <a:srgbClr val="EEF0F8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1234440" y="5212080"/>
            <a:ext cx="9738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2A2B31"/>
                </a:solidFill>
              </a:rPr>
              <a:t>Takeaway:</a:t>
            </a:r>
            <a:r>
              <a:rPr lang="en-US" sz="1800" dirty="0">
                <a:solidFill>
                  <a:srgbClr val="2A2B31"/>
                </a:solidFill>
              </a:rPr>
              <a:t> a fast, disciplined and fair process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The meaning of proportionality</a:t>
            </a:r>
            <a:endParaRPr lang="en-US" sz="2800" dirty="0"/>
          </a:p>
        </p:txBody>
      </p:sp>
      <p:sp>
        <p:nvSpPr>
          <p:cNvPr id="3" name="card"/>
          <p:cNvSpPr/>
          <p:nvPr/>
        </p:nvSpPr>
        <p:spPr>
          <a:xfrm>
            <a:off x="868680" y="1982419"/>
            <a:ext cx="3307080" cy="2795016"/>
          </a:xfrm>
          <a:prstGeom prst="roundRect">
            <a:avLst>
              <a:gd name="adj" fmla="val 3926"/>
            </a:avLst>
          </a:prstGeom>
          <a:solidFill>
            <a:srgbClr val="EEF0F8"/>
          </a:solidFill>
          <a:ln w="12700">
            <a:solidFill>
              <a:srgbClr val="EEF0F8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143000" y="2256739"/>
            <a:ext cx="2758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222C6"/>
                </a:solidFill>
              </a:rPr>
              <a:t>An EU-law principle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1143000" y="2805379"/>
            <a:ext cx="2758440" cy="1789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100"/>
              </a:spcAft>
              <a:buNone/>
            </a:pPr>
            <a:r>
              <a:rPr lang="en-US" sz="2000" dirty="0">
                <a:solidFill>
                  <a:srgbClr val="2A2B31"/>
                </a:solidFill>
              </a:rPr>
              <a:t>Core EU-law principle ensuring fairness and balance</a:t>
            </a:r>
            <a:endParaRPr lang="en-US" sz="2000" dirty="0"/>
          </a:p>
        </p:txBody>
      </p:sp>
      <p:sp>
        <p:nvSpPr>
          <p:cNvPr id="6" name="card"/>
          <p:cNvSpPr/>
          <p:nvPr/>
        </p:nvSpPr>
        <p:spPr>
          <a:xfrm>
            <a:off x="4450080" y="1982419"/>
            <a:ext cx="3307080" cy="2795016"/>
          </a:xfrm>
          <a:prstGeom prst="roundRect">
            <a:avLst>
              <a:gd name="adj" fmla="val 3926"/>
            </a:avLst>
          </a:prstGeom>
          <a:solidFill>
            <a:srgbClr val="EEF0F8"/>
          </a:solidFill>
          <a:ln w="12700">
            <a:solidFill>
              <a:srgbClr val="EEF0F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724400" y="2256739"/>
            <a:ext cx="2758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222C6"/>
                </a:solidFill>
              </a:rPr>
              <a:t>Case management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724400" y="2805379"/>
            <a:ext cx="2758440" cy="1789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100"/>
              </a:spcAft>
              <a:buNone/>
            </a:pPr>
            <a:r>
              <a:rPr lang="en-US" sz="2000" dirty="0">
                <a:solidFill>
                  <a:srgbClr val="2A2B31"/>
                </a:solidFill>
              </a:rPr>
              <a:t>Drives case management: page limits, focused evidence and time caps</a:t>
            </a:r>
            <a:endParaRPr lang="en-US" sz="2000" dirty="0"/>
          </a:p>
        </p:txBody>
      </p:sp>
      <p:sp>
        <p:nvSpPr>
          <p:cNvPr id="9" name="card"/>
          <p:cNvSpPr/>
          <p:nvPr/>
        </p:nvSpPr>
        <p:spPr>
          <a:xfrm>
            <a:off x="8031480" y="1982419"/>
            <a:ext cx="3307080" cy="2795016"/>
          </a:xfrm>
          <a:prstGeom prst="roundRect">
            <a:avLst>
              <a:gd name="adj" fmla="val 3926"/>
            </a:avLst>
          </a:prstGeom>
          <a:solidFill>
            <a:srgbClr val="2222C6"/>
          </a:solidFill>
          <a:ln w="12700">
            <a:solidFill>
              <a:srgbClr val="2222C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305800" y="2256739"/>
            <a:ext cx="2758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</a:rPr>
              <a:t>Procedural culture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8305800" y="2805379"/>
            <a:ext cx="2758440" cy="1789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100"/>
              </a:spcAft>
              <a:buNone/>
            </a:pPr>
            <a:r>
              <a:rPr lang="en-US" sz="2000" dirty="0">
                <a:solidFill>
                  <a:srgbClr val="FFFFFF"/>
                </a:solidFill>
              </a:rPr>
              <a:t>Shapes the UPC’s procedural culture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Strategic takeaways for SPC litigants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868680" y="150876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2222C6"/>
                </a:solidFill>
              </a:rPr>
              <a:t>01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874520" y="1463040"/>
            <a:ext cx="9464040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B31"/>
                </a:solidFill>
              </a:rPr>
              <a:t>Expect structured and swift proceedings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264033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2222C6"/>
                </a:solidFill>
              </a:rPr>
              <a:t>02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1874520" y="2594610"/>
            <a:ext cx="9464040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B31"/>
                </a:solidFill>
              </a:rPr>
              <a:t>SPC disputes are manageable under tight page and time limits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377190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2222C6"/>
                </a:solidFill>
              </a:rPr>
              <a:t>03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874520" y="3726180"/>
            <a:ext cx="9464040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B31"/>
                </a:solidFill>
              </a:rPr>
              <a:t>Speed is balanced by fairness and the right to be heard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868680" y="490347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2222C6"/>
                </a:solidFill>
              </a:rPr>
              <a:t>04</a:t>
            </a:r>
            <a:endParaRPr lang="en-US" sz="2600" dirty="0"/>
          </a:p>
        </p:txBody>
      </p:sp>
      <p:sp>
        <p:nvSpPr>
          <p:cNvPr id="10" name="Text 8"/>
          <p:cNvSpPr txBox="1"/>
          <p:nvPr/>
        </p:nvSpPr>
        <p:spPr>
          <a:xfrm>
            <a:off x="1874520" y="4857750"/>
            <a:ext cx="9464040" cy="994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B31"/>
                </a:solidFill>
              </a:rPr>
              <a:t>Opt-out remains a tactical lever: decide early, based on the risk profile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The UPC and pharma today</a:t>
            </a:r>
            <a:endParaRPr lang="en-US" sz="2800" dirty="0"/>
          </a:p>
        </p:txBody>
      </p:sp>
      <p:sp>
        <p:nvSpPr>
          <p:cNvPr id="3" name="card"/>
          <p:cNvSpPr/>
          <p:nvPr/>
        </p:nvSpPr>
        <p:spPr>
          <a:xfrm>
            <a:off x="868680" y="1982419"/>
            <a:ext cx="3307080" cy="2795016"/>
          </a:xfrm>
          <a:prstGeom prst="roundRect">
            <a:avLst>
              <a:gd name="adj" fmla="val 3926"/>
            </a:avLst>
          </a:prstGeom>
          <a:solidFill>
            <a:srgbClr val="EEF0F8"/>
          </a:solidFill>
          <a:ln w="12700">
            <a:solidFill>
              <a:srgbClr val="EEF0F8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143000" y="2256739"/>
            <a:ext cx="2758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222C6"/>
                </a:solidFill>
              </a:rPr>
              <a:t>Docket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1143000" y="2805379"/>
            <a:ext cx="2758440" cy="1789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100"/>
              </a:spcAft>
              <a:buNone/>
            </a:pPr>
            <a:r>
              <a:rPr lang="en-US" sz="2000" dirty="0">
                <a:solidFill>
                  <a:srgbClr val="2A2B31"/>
                </a:solidFill>
              </a:rPr>
              <a:t>The early pharma docket includes several biosimilar and SPC cases</a:t>
            </a:r>
            <a:endParaRPr lang="en-US" sz="2000" dirty="0"/>
          </a:p>
        </p:txBody>
      </p:sp>
      <p:sp>
        <p:nvSpPr>
          <p:cNvPr id="6" name="card"/>
          <p:cNvSpPr/>
          <p:nvPr/>
        </p:nvSpPr>
        <p:spPr>
          <a:xfrm>
            <a:off x="4450080" y="1982419"/>
            <a:ext cx="3307080" cy="2795016"/>
          </a:xfrm>
          <a:prstGeom prst="roundRect">
            <a:avLst>
              <a:gd name="adj" fmla="val 3926"/>
            </a:avLst>
          </a:prstGeom>
          <a:solidFill>
            <a:srgbClr val="EEF0F8"/>
          </a:solidFill>
          <a:ln w="12700">
            <a:solidFill>
              <a:srgbClr val="EEF0F8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724400" y="2256739"/>
            <a:ext cx="2758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222C6"/>
                </a:solidFill>
              </a:rPr>
              <a:t>Case management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724400" y="2805379"/>
            <a:ext cx="2758440" cy="1789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100"/>
              </a:spcAft>
              <a:buNone/>
            </a:pPr>
            <a:r>
              <a:rPr lang="en-US" sz="2000" dirty="0">
                <a:solidFill>
                  <a:srgbClr val="2A2B31"/>
                </a:solidFill>
              </a:rPr>
              <a:t>Robust case management; orders illustrate a neutral, efficiency-driven approach</a:t>
            </a:r>
            <a:endParaRPr lang="en-US" sz="2000" dirty="0"/>
          </a:p>
        </p:txBody>
      </p:sp>
      <p:sp>
        <p:nvSpPr>
          <p:cNvPr id="9" name="card"/>
          <p:cNvSpPr/>
          <p:nvPr/>
        </p:nvSpPr>
        <p:spPr>
          <a:xfrm>
            <a:off x="8031480" y="1982419"/>
            <a:ext cx="3307080" cy="2795016"/>
          </a:xfrm>
          <a:prstGeom prst="roundRect">
            <a:avLst>
              <a:gd name="adj" fmla="val 3926"/>
            </a:avLst>
          </a:prstGeom>
          <a:solidFill>
            <a:srgbClr val="2222C6"/>
          </a:solidFill>
          <a:ln w="12700">
            <a:solidFill>
              <a:srgbClr val="2222C6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8305800" y="2256739"/>
            <a:ext cx="2758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FFFFFF"/>
                </a:solidFill>
              </a:rPr>
              <a:t>Outcomes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8305800" y="2805379"/>
            <a:ext cx="2758440" cy="1789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100"/>
              </a:spcAft>
              <a:buNone/>
            </a:pPr>
            <a:r>
              <a:rPr lang="en-US" sz="2000" dirty="0">
                <a:solidFill>
                  <a:srgbClr val="FFFFFF"/>
                </a:solidFill>
              </a:rPr>
              <a:t>No clear bias: balanced outcomes, efficient and neutral so far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3" type="title" hasCustomPrompt="1"/>
          </p:nvPr>
        </p:nvSpPr>
        <p:spPr>
          <a:xfrm>
            <a:off x="868680" y="411480"/>
            <a:ext cx="10469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8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868680" y="150876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2222C6"/>
                </a:solidFill>
              </a:rPr>
              <a:t>01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874520" y="1463040"/>
            <a:ext cx="9464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A2B31"/>
                </a:solidFill>
              </a:rPr>
              <a:t>The UPC means efficiency, fairness and speed under control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868680" y="301752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2222C6"/>
                </a:solidFill>
              </a:rPr>
              <a:t>02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1874520" y="2971800"/>
            <a:ext cx="9464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A2B31"/>
                </a:solidFill>
              </a:rPr>
              <a:t>The UPC is building a truly European identity, with a language of its own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4526280"/>
            <a:ext cx="822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dirty="0">
                <a:solidFill>
                  <a:srgbClr val="2222C6"/>
                </a:solidFill>
              </a:rPr>
              <a:t>03</a:t>
            </a:r>
            <a:endParaRPr lang="en-US" sz="2600" dirty="0"/>
          </a:p>
        </p:txBody>
      </p:sp>
      <p:sp>
        <p:nvSpPr>
          <p:cNvPr id="8" name="Text 6"/>
          <p:cNvSpPr txBox="1"/>
          <p:nvPr/>
        </p:nvSpPr>
        <p:spPr>
          <a:xfrm>
            <a:off x="1874520" y="4480560"/>
            <a:ext cx="9464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A2B31"/>
                </a:solidFill>
              </a:rPr>
              <a:t>We must adapt: be concise, precise and ready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835640" y="6309360"/>
            <a:ext cx="502920" cy="31089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 anchor="ctr"/>
          <a:lstStyle>
            <a:lvl1pPr>
              <a:defRPr sz="900">
                <a:solidFill>
                  <a:srgbClr val="2222C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846320" y="914400"/>
            <a:ext cx="6766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2222C6"/>
                </a:solidFill>
                <a:latin typeface="Avenir Book" pitchFamily="34" charset="0"/>
                <a:ea typeface="Avenir Book" pitchFamily="34" charset="-122"/>
                <a:cs typeface="Avenir Book" pitchFamily="34" charset="-120"/>
              </a:rPr>
              <a:t>Thank you for your attention</a:t>
            </a:r>
            <a:endParaRPr lang="en-US" sz="3400" dirty="0"/>
          </a:p>
        </p:txBody>
      </p:sp>
      <p:pic>
        <p:nvPicPr>
          <p:cNvPr id="3" name="Image 0" descr="Matthieu Dhenn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6320" y="2148840"/>
            <a:ext cx="1600200" cy="1591056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6720840" y="2148840"/>
            <a:ext cx="4846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800" dirty="0">
                <a:solidFill>
                  <a:srgbClr val="2A2B31"/>
                </a:solidFill>
              </a:rPr>
              <a:t>Matthieu Dhenne</a:t>
            </a:r>
            <a:endParaRPr lang="en-US" sz="18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1300" dirty="0">
                <a:solidFill>
                  <a:srgbClr val="6B6F7B"/>
                </a:solidFill>
              </a:rPr>
              <a:t>Attorney-at-Law (Paris Bar)</a:t>
            </a:r>
            <a:endParaRPr lang="en-US" sz="1800" dirty="0"/>
          </a:p>
          <a:p>
            <a:pPr indent="0" marL="0">
              <a:spcAft>
                <a:spcPts val="100"/>
              </a:spcAft>
              <a:buNone/>
            </a:pPr>
            <a:r>
              <a:rPr lang="en-US" sz="1300" dirty="0">
                <a:solidFill>
                  <a:srgbClr val="6B6F7B"/>
                </a:solidFill>
              </a:rPr>
              <a:t>UPC Representative</a:t>
            </a:r>
            <a:endParaRPr lang="en-US" sz="1800" dirty="0"/>
          </a:p>
          <a:p>
            <a:pPr indent="0" marL="0">
              <a:buNone/>
            </a:pPr>
            <a:r>
              <a:rPr lang="en-US" sz="1300" u="sng" dirty="0">
                <a:solidFill>
                  <a:srgbClr val="2222C6"/>
                </a:solidFill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md@dhenne-avocats.fr</a:t>
            </a:r>
            <a:endParaRPr lang="en-US" sz="1800" dirty="0"/>
          </a:p>
        </p:txBody>
      </p:sp>
      <p:pic>
        <p:nvPicPr>
          <p:cNvPr id="5" name="Image 1" descr="Dhenne Avocats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6320" y="4709160"/>
            <a:ext cx="2651760" cy="212481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4846320" y="5074920"/>
            <a:ext cx="45720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6F7B"/>
                </a:solidFill>
              </a:rPr>
              <a:t>7 rue Commines, 75003 Paris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6B6F7B"/>
                </a:solidFill>
              </a:rPr>
              <a:t>+33 (0)1 71 60 61 46</a:t>
            </a:r>
            <a:endParaRPr lang="en-US" sz="1200" dirty="0"/>
          </a:p>
          <a:p>
            <a:pPr indent="0" marL="0">
              <a:buNone/>
            </a:pPr>
            <a:r>
              <a:rPr lang="en-US" sz="1200" u="sng" dirty="0">
                <a:solidFill>
                  <a:srgbClr val="2222C6"/>
                </a:solidFill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www.dhenne-avocats.fr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henne Avocats">
  <a:themeElements>
    <a:clrScheme name="Dhenne Avocats">
      <a:dk1>
        <a:srgbClr val="2A2B31"/>
      </a:dk1>
      <a:lt1>
        <a:srgbClr val="FFFFFF"/>
      </a:lt1>
      <a:dk2>
        <a:srgbClr val="2222C6"/>
      </a:dk2>
      <a:lt2>
        <a:srgbClr val="EEF0F8"/>
      </a:lt2>
      <a:accent1>
        <a:srgbClr val="2222C6"/>
      </a:accent1>
      <a:accent2>
        <a:srgbClr val="5B5FE0"/>
      </a:accent2>
      <a:accent3>
        <a:srgbClr val="8E91A8"/>
      </a:accent3>
      <a:accent4>
        <a:srgbClr val="A3262A"/>
      </a:accent4>
      <a:accent5>
        <a:srgbClr val="1F7A4D"/>
      </a:accent5>
      <a:accent6>
        <a:srgbClr val="C9CCE8"/>
      </a:accent6>
      <a:hlink>
        <a:srgbClr val="2222C6"/>
      </a:hlink>
      <a:folHlink>
        <a:srgbClr val="5B5FE0"/>
      </a:folHlink>
    </a:clrScheme>
    <a:fontScheme name="Dhenne Avocats">
      <a:majorFont>
        <a:latin typeface="Avenir Book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venir Book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Dhenne Avocats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SPCs before the UPC: early lessons from Merz v. Viatris</dc:title>
  <dc:subject>Basel</dc:subject>
  <dc:creator>Matthieu Dhenne</dc:creator>
  <cp:lastModifiedBy>Matthieu Dhenne</cp:lastModifiedBy>
  <cp:revision>1</cp:revision>
  <dcterms:created xsi:type="dcterms:W3CDTF">2026-10-16T15:18:49Z</dcterms:created>
  <dcterms:modified xsi:type="dcterms:W3CDTF">2026-10-16T15:18:49Z</dcterms:modified>
</cp:coreProperties>
</file>