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jpe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jpe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jpe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jpe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_CONTENT">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48400" r="48400" t="0" b="0"/>
          <a:stretch/>
        </p:blipFill>
        <p:spPr>
          <a:xfrm>
            <a:off x="0" y="0"/>
            <a:ext cx="329184" cy="6858000"/>
          </a:xfrm>
          <a:prstGeom prst="rect">
            <a:avLst/>
          </a:prstGeom>
        </p:spPr>
      </p:pic>
      <p:pic>
        <p:nvPicPr>
          <p:cNvPr id="3" name="Image 1" descr="preencoded.png">    </p:cNvPr>
          <p:cNvPicPr>
            <a:picLocks noChangeAspect="1"/>
          </p:cNvPicPr>
          <p:nvPr/>
        </p:nvPicPr>
        <p:blipFill>
          <a:blip r:embed="rId2"/>
          <a:stretch>
            <a:fillRect/>
          </a:stretch>
        </p:blipFill>
        <p:spPr>
          <a:xfrm>
            <a:off x="868680" y="6336792"/>
            <a:ext cx="283464" cy="250546"/>
          </a:xfrm>
          <a:prstGeom prst="rect">
            <a:avLst/>
          </a:prstGeom>
        </p:spPr>
      </p:pic>
      <p:sp>
        <p:nvSpPr>
          <p:cNvPr id="4" name="Text 0"/>
          <p:cNvSpPr/>
          <p:nvPr/>
        </p:nvSpPr>
        <p:spPr>
          <a:xfrm>
            <a:off x="5669280" y="6309360"/>
            <a:ext cx="5074920" cy="310896"/>
          </a:xfrm>
          <a:prstGeom prst="rect">
            <a:avLst/>
          </a:prstGeom>
          <a:noFill/>
          <a:ln/>
        </p:spPr>
        <p:txBody>
          <a:bodyPr wrap="square" lIns="0" tIns="0" rIns="0" bIns="0" rtlCol="0" anchor="ctr"/>
          <a:lstStyle/>
          <a:p>
            <a:pPr algn="r" indent="0" marL="0">
              <a:buNone/>
            </a:pPr>
            <a:r>
              <a:rPr lang="en-US" sz="900" dirty="0">
                <a:solidFill>
                  <a:srgbClr val="6B6F7B"/>
                </a:solidFill>
              </a:rPr>
              <a:t>IA et droit des brevets : l’IA peut-elle inventer ?  |  Webinaire LES, 30 juin 2020</a:t>
            </a:r>
            <a:endParaRPr lang="en-US" sz="900" dirty="0"/>
          </a:p>
        </p:txBody>
      </p:sp>
      <p:sp>
        <p:nvSpPr>
          <p:cNvPr id="5" name="Text 1"/>
          <p:cNvSpPr/>
          <p:nvPr>
            <p:ph idx="103" type="title" hasCustomPrompt="1"/>
          </p:nvPr>
        </p:nvSpPr>
        <p:spPr>
          <a:xfrm>
            <a:off x="868680" y="411480"/>
            <a:ext cx="10469880" cy="868680"/>
          </a:xfrm>
          <a:prstGeom prst="rect">
            <a:avLst/>
          </a:prstGeom>
          <a:noFill/>
          <a:ln/>
        </p:spPr>
        <p:txBody>
          <a:bodyPr wrap="square" rtlCol="0"/>
          <a:lstStyle>
            <a:lvl1pPr algn="l" indent="0" marL="0">
              <a:buNone/>
              <a:defRPr lang="en-US" sz="2800" dirty="0">
                <a:solidFill>
                  <a:srgbClr val="2222C6"/>
                </a:solidFill>
                <a:latin typeface="Avenir Book" pitchFamily="34" charset="0"/>
                <a:ea typeface="Avenir Book" pitchFamily="34" charset="-122"/>
                <a:cs typeface="Avenir Book" pitchFamily="34" charset="-120"/>
              </a:defRPr>
            </a:lvl1pPr>
          </a:lstStyle>
          <a:p>
            <a:pPr algn="l" indent="0" marL="0">
              <a:buNone/>
            </a:pPr>
            <a:endParaRPr lang="en-US" sz="28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A_COVER">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23340" r="23340" t="0" b="0"/>
          <a:stretch/>
        </p:blipFill>
        <p:spPr>
          <a:xfrm>
            <a:off x="0" y="0"/>
            <a:ext cx="5486400" cy="68580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_SECTION">
    <p:bg>
      <p:bgPr>
        <a:solidFill>
          <a:srgbClr val="15158A"/>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7801" b="7801"/>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E0E5C">
              <a:alpha val="60000"/>
            </a:srgbClr>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A_CLOSING">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29561" r="29561" t="0" b="0"/>
          <a:stretch/>
        </p:blipFill>
        <p:spPr>
          <a:xfrm>
            <a:off x="0" y="0"/>
            <a:ext cx="4206240" cy="685800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3.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4.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2" Type="http://schemas.openxmlformats.org/officeDocument/2006/relationships/hyperlink" Target="mailto:md@dhenne-avocats.fr" TargetMode="External"/><Relationship Id="rId4" Type="http://schemas.openxmlformats.org/officeDocument/2006/relationships/hyperlink" Target="https://www.dhenne-avocats.fr/" TargetMode="External"/><Relationship Id="rId1" Type="http://schemas.openxmlformats.org/officeDocument/2006/relationships/image" Target="../media/image-22-1.jpeg"/><Relationship Id="rId3" Type="http://schemas.openxmlformats.org/officeDocument/2006/relationships/image" Target="../media/image-22-2.png"/><Relationship Id="rId5" Type="http://schemas.openxmlformats.org/officeDocument/2006/relationships/slideLayout" Target="../slideLayouts/slideLayout5.xml"/><Relationship Id="rId6"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Dhenne Avocats">    </p:cNvPr>
          <p:cNvPicPr>
            <a:picLocks noChangeAspect="1"/>
          </p:cNvPicPr>
          <p:nvPr/>
        </p:nvPicPr>
        <p:blipFill>
          <a:blip r:embed="rId1"/>
          <a:stretch>
            <a:fillRect/>
          </a:stretch>
        </p:blipFill>
        <p:spPr>
          <a:xfrm>
            <a:off x="6172200" y="566928"/>
            <a:ext cx="2834640" cy="227135"/>
          </a:xfrm>
          <a:prstGeom prst="rect">
            <a:avLst/>
          </a:prstGeom>
        </p:spPr>
      </p:pic>
      <p:sp>
        <p:nvSpPr>
          <p:cNvPr id="3" name="Text 0"/>
          <p:cNvSpPr txBox="1"/>
          <p:nvPr/>
        </p:nvSpPr>
        <p:spPr>
          <a:xfrm>
            <a:off x="6172200" y="1463040"/>
            <a:ext cx="5394960" cy="320040"/>
          </a:xfrm>
          <a:prstGeom prst="rect">
            <a:avLst/>
          </a:prstGeom>
          <a:noFill/>
          <a:ln/>
        </p:spPr>
        <p:txBody>
          <a:bodyPr wrap="square" lIns="0" tIns="0" rIns="0" bIns="0" rtlCol="0" anchor="ctr"/>
          <a:lstStyle/>
          <a:p>
            <a:pPr indent="0" marL="0">
              <a:buNone/>
            </a:pPr>
            <a:r>
              <a:rPr lang="en-US" sz="1100" spc="200" kern="0" dirty="0">
                <a:solidFill>
                  <a:srgbClr val="2222C6"/>
                </a:solidFill>
              </a:rPr>
              <a:t>WEBINAIRE LES</a:t>
            </a:r>
            <a:endParaRPr lang="en-US" sz="1100" dirty="0"/>
          </a:p>
        </p:txBody>
      </p:sp>
      <p:sp>
        <p:nvSpPr>
          <p:cNvPr id="4" name="Text 1"/>
          <p:cNvSpPr txBox="1"/>
          <p:nvPr/>
        </p:nvSpPr>
        <p:spPr>
          <a:xfrm>
            <a:off x="6172200" y="1828800"/>
            <a:ext cx="5394960" cy="2078736"/>
          </a:xfrm>
          <a:prstGeom prst="rect">
            <a:avLst/>
          </a:prstGeom>
          <a:noFill/>
          <a:ln/>
        </p:spPr>
        <p:txBody>
          <a:bodyPr wrap="square" lIns="0" tIns="0" rIns="0" bIns="0" rtlCol="0" anchor="t"/>
          <a:lstStyle/>
          <a:p>
            <a:pPr indent="0" marL="0">
              <a:buNone/>
            </a:pPr>
            <a:r>
              <a:rPr lang="en-US" sz="3200" dirty="0">
                <a:solidFill>
                  <a:srgbClr val="2A2B31"/>
                </a:solidFill>
                <a:latin typeface="Avenir Book" pitchFamily="34" charset="0"/>
                <a:ea typeface="Avenir Book" pitchFamily="34" charset="-122"/>
                <a:cs typeface="Avenir Book" pitchFamily="34" charset="-120"/>
              </a:rPr>
              <a:t>Intelligence artificielle et droit des brevets : l’IA peut-elle inventer ?</a:t>
            </a:r>
            <a:endParaRPr lang="en-US" sz="3200" dirty="0"/>
          </a:p>
        </p:txBody>
      </p:sp>
      <p:sp>
        <p:nvSpPr>
          <p:cNvPr id="5" name="Text 2"/>
          <p:cNvSpPr txBox="1"/>
          <p:nvPr/>
        </p:nvSpPr>
        <p:spPr>
          <a:xfrm>
            <a:off x="6172200" y="4754880"/>
            <a:ext cx="3291840" cy="1280160"/>
          </a:xfrm>
          <a:prstGeom prst="rect">
            <a:avLst/>
          </a:prstGeom>
          <a:noFill/>
          <a:ln/>
        </p:spPr>
        <p:txBody>
          <a:bodyPr wrap="square" lIns="0" tIns="0" rIns="0" bIns="0" rtlCol="0" anchor="t"/>
          <a:lstStyle/>
          <a:p>
            <a:pPr indent="0" marL="0">
              <a:spcAft>
                <a:spcPts val="400"/>
              </a:spcAft>
              <a:buNone/>
            </a:pPr>
            <a:r>
              <a:rPr lang="en-US" sz="1500" dirty="0">
                <a:solidFill>
                  <a:srgbClr val="2A2B31"/>
                </a:solidFill>
              </a:rPr>
              <a:t>Matthieu Dhenne</a:t>
            </a:r>
            <a:endParaRPr lang="en-US" sz="1500" dirty="0"/>
          </a:p>
          <a:p>
            <a:pPr indent="0" marL="0">
              <a:spcAft>
                <a:spcPts val="100"/>
              </a:spcAft>
              <a:buNone/>
            </a:pPr>
            <a:r>
              <a:rPr lang="en-US" sz="1200" dirty="0">
                <a:solidFill>
                  <a:srgbClr val="6B6F7B"/>
                </a:solidFill>
              </a:rPr>
              <a:t>Avocat à la Cour, docteur en droit</a:t>
            </a:r>
            <a:endParaRPr lang="en-US" sz="1500" dirty="0"/>
          </a:p>
          <a:p>
            <a:pPr indent="0" marL="0">
              <a:spcAft>
                <a:spcPts val="100"/>
              </a:spcAft>
              <a:buNone/>
            </a:pPr>
            <a:r>
              <a:rPr lang="en-US" sz="1200" dirty="0">
                <a:solidFill>
                  <a:srgbClr val="6B6F7B"/>
                </a:solidFill>
              </a:rPr>
              <a:t>Chercheur à l’Institut Max-Planck pour l’innovation et la concurrence</a:t>
            </a:r>
            <a:endParaRPr lang="en-US" sz="1500" dirty="0"/>
          </a:p>
        </p:txBody>
      </p:sp>
      <p:sp>
        <p:nvSpPr>
          <p:cNvPr id="6" name="Text 3"/>
          <p:cNvSpPr txBox="1"/>
          <p:nvPr/>
        </p:nvSpPr>
        <p:spPr>
          <a:xfrm>
            <a:off x="9509760" y="4754880"/>
            <a:ext cx="2240280" cy="1280160"/>
          </a:xfrm>
          <a:prstGeom prst="rect">
            <a:avLst/>
          </a:prstGeom>
          <a:noFill/>
          <a:ln/>
        </p:spPr>
        <p:txBody>
          <a:bodyPr wrap="square" lIns="0" tIns="0" rIns="0" bIns="0" rtlCol="0" anchor="t"/>
          <a:lstStyle/>
          <a:p>
            <a:pPr algn="r" indent="0" marL="0">
              <a:spcAft>
                <a:spcPts val="200"/>
              </a:spcAft>
              <a:buNone/>
            </a:pPr>
            <a:r>
              <a:rPr lang="en-US" sz="1200" dirty="0">
                <a:solidFill>
                  <a:srgbClr val="2A2B31"/>
                </a:solidFill>
              </a:rPr>
              <a:t>En ligne</a:t>
            </a:r>
            <a:endParaRPr lang="en-US" sz="1200" dirty="0"/>
          </a:p>
          <a:p>
            <a:pPr algn="r" indent="0" marL="0">
              <a:buNone/>
            </a:pPr>
            <a:r>
              <a:rPr lang="en-US" sz="1200" dirty="0">
                <a:solidFill>
                  <a:srgbClr val="2222C6"/>
                </a:solidFill>
              </a:rPr>
              <a:t>30 juin 2020</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Définitions : IA et droit des brevets</a:t>
            </a:r>
            <a:endParaRPr lang="en-US" sz="2800" dirty="0"/>
          </a:p>
        </p:txBody>
      </p:sp>
      <p:sp>
        <p:nvSpPr>
          <p:cNvPr id="3" name="card"/>
          <p:cNvSpPr/>
          <p:nvPr/>
        </p:nvSpPr>
        <p:spPr>
          <a:xfrm>
            <a:off x="868680" y="1836115"/>
            <a:ext cx="5097780" cy="3282696"/>
          </a:xfrm>
          <a:prstGeom prst="roundRect">
            <a:avLst>
              <a:gd name="adj" fmla="val 3343"/>
            </a:avLst>
          </a:prstGeom>
          <a:solidFill>
            <a:srgbClr val="EEF0F8"/>
          </a:solidFill>
          <a:ln w="12700">
            <a:solidFill>
              <a:srgbClr val="EEF0F8"/>
            </a:solidFill>
            <a:prstDash val="solid"/>
          </a:ln>
        </p:spPr>
      </p:sp>
      <p:sp>
        <p:nvSpPr>
          <p:cNvPr id="4" name="Text 2"/>
          <p:cNvSpPr txBox="1"/>
          <p:nvPr/>
        </p:nvSpPr>
        <p:spPr>
          <a:xfrm>
            <a:off x="1143000" y="2110435"/>
            <a:ext cx="4549140" cy="548640"/>
          </a:xfrm>
          <a:prstGeom prst="rect">
            <a:avLst/>
          </a:prstGeom>
          <a:noFill/>
          <a:ln/>
        </p:spPr>
        <p:txBody>
          <a:bodyPr wrap="square" lIns="0" tIns="0" rIns="0" bIns="0" rtlCol="0" anchor="t"/>
          <a:lstStyle/>
          <a:p>
            <a:pPr indent="0" marL="0">
              <a:buNone/>
            </a:pPr>
            <a:r>
              <a:rPr lang="en-US" sz="1900" dirty="0">
                <a:solidFill>
                  <a:srgbClr val="2222C6"/>
                </a:solidFill>
              </a:rPr>
              <a:t>L’IA selon Yann Le Cun</a:t>
            </a:r>
            <a:endParaRPr lang="en-US" sz="1900" dirty="0"/>
          </a:p>
        </p:txBody>
      </p:sp>
      <p:sp>
        <p:nvSpPr>
          <p:cNvPr id="5" name="Text 3"/>
          <p:cNvSpPr txBox="1"/>
          <p:nvPr/>
        </p:nvSpPr>
        <p:spPr>
          <a:xfrm>
            <a:off x="1143000" y="2659075"/>
            <a:ext cx="4549140" cy="2276856"/>
          </a:xfrm>
          <a:prstGeom prst="rect">
            <a:avLst/>
          </a:prstGeom>
          <a:noFill/>
          <a:ln/>
        </p:spPr>
        <p:txBody>
          <a:bodyPr wrap="square" lIns="0" tIns="0" rIns="0" bIns="0" rtlCol="0" anchor="t"/>
          <a:lstStyle/>
          <a:p>
            <a:pPr indent="0" marL="0">
              <a:spcAft>
                <a:spcPts val="1200"/>
              </a:spcAft>
              <a:buNone/>
            </a:pPr>
            <a:r>
              <a:rPr lang="en-US" sz="2200" dirty="0">
                <a:solidFill>
                  <a:srgbClr val="2A2B31"/>
                </a:solidFill>
              </a:rPr>
              <a:t>« </a:t>
            </a:r>
            <a:r>
              <a:rPr lang="en-US" sz="2200" i="1" dirty="0">
                <a:solidFill>
                  <a:srgbClr val="2A2B31"/>
                </a:solidFill>
              </a:rPr>
              <a:t>Ensemble de techniques permettant à des machines d’accomplir des tâches et de résoudre des problèmes normalement réservés aux humains et à certains animaux.</a:t>
            </a:r>
            <a:r>
              <a:rPr lang="en-US" sz="2200" dirty="0">
                <a:solidFill>
                  <a:srgbClr val="2A2B31"/>
                </a:solidFill>
              </a:rPr>
              <a:t> »</a:t>
            </a:r>
            <a:endParaRPr lang="en-US" sz="2200" dirty="0"/>
          </a:p>
        </p:txBody>
      </p:sp>
      <p:sp>
        <p:nvSpPr>
          <p:cNvPr id="6" name="card"/>
          <p:cNvSpPr/>
          <p:nvPr/>
        </p:nvSpPr>
        <p:spPr>
          <a:xfrm>
            <a:off x="6240780" y="1836115"/>
            <a:ext cx="5097780" cy="3282696"/>
          </a:xfrm>
          <a:prstGeom prst="roundRect">
            <a:avLst>
              <a:gd name="adj" fmla="val 3343"/>
            </a:avLst>
          </a:prstGeom>
          <a:solidFill>
            <a:srgbClr val="2222C6"/>
          </a:solidFill>
          <a:ln w="12700">
            <a:solidFill>
              <a:srgbClr val="2222C6"/>
            </a:solidFill>
            <a:prstDash val="solid"/>
          </a:ln>
        </p:spPr>
      </p:sp>
      <p:sp>
        <p:nvSpPr>
          <p:cNvPr id="7" name="Text 5"/>
          <p:cNvSpPr txBox="1"/>
          <p:nvPr/>
        </p:nvSpPr>
        <p:spPr>
          <a:xfrm>
            <a:off x="6515100" y="2110435"/>
            <a:ext cx="4549140" cy="548640"/>
          </a:xfrm>
          <a:prstGeom prst="rect">
            <a:avLst/>
          </a:prstGeom>
          <a:noFill/>
          <a:ln/>
        </p:spPr>
        <p:txBody>
          <a:bodyPr wrap="square" lIns="0" tIns="0" rIns="0" bIns="0" rtlCol="0" anchor="t"/>
          <a:lstStyle/>
          <a:p>
            <a:pPr indent="0" marL="0">
              <a:buNone/>
            </a:pPr>
            <a:r>
              <a:rPr lang="en-US" sz="1900" dirty="0">
                <a:solidFill>
                  <a:srgbClr val="FFFFFF"/>
                </a:solidFill>
              </a:rPr>
              <a:t>Le droit des brevets</a:t>
            </a:r>
            <a:endParaRPr lang="en-US" sz="1900" dirty="0"/>
          </a:p>
        </p:txBody>
      </p:sp>
      <p:sp>
        <p:nvSpPr>
          <p:cNvPr id="8" name="Text 6"/>
          <p:cNvSpPr txBox="1"/>
          <p:nvPr/>
        </p:nvSpPr>
        <p:spPr>
          <a:xfrm>
            <a:off x="6515100" y="2659075"/>
            <a:ext cx="4549140" cy="2276856"/>
          </a:xfrm>
          <a:prstGeom prst="rect">
            <a:avLst/>
          </a:prstGeom>
          <a:noFill/>
          <a:ln/>
        </p:spPr>
        <p:txBody>
          <a:bodyPr wrap="square" lIns="0" tIns="0" rIns="0" bIns="0" rtlCol="0" anchor="t"/>
          <a:lstStyle/>
          <a:p>
            <a:pPr indent="0" marL="0">
              <a:spcAft>
                <a:spcPts val="1200"/>
              </a:spcAft>
              <a:buNone/>
            </a:pPr>
            <a:r>
              <a:rPr lang="en-US" sz="2200" dirty="0">
                <a:solidFill>
                  <a:srgbClr val="FFFFFF"/>
                </a:solidFill>
              </a:rPr>
              <a:t>Le droit des brevets a pour rôle de favoriser la recherche dans le domaine de la technique afin de générer de l’innovation.</a:t>
            </a:r>
            <a:endParaRPr lang="en-US" sz="22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Liens entre IA et droit des brevets</a:t>
            </a:r>
            <a:endParaRPr lang="en-US" sz="2800" dirty="0"/>
          </a:p>
        </p:txBody>
      </p:sp>
      <p:sp>
        <p:nvSpPr>
          <p:cNvPr id="3" name="Text 1"/>
          <p:cNvSpPr txBox="1"/>
          <p:nvPr/>
        </p:nvSpPr>
        <p:spPr>
          <a:xfrm>
            <a:off x="868680" y="1463040"/>
            <a:ext cx="10469880" cy="691896"/>
          </a:xfrm>
          <a:prstGeom prst="rect">
            <a:avLst/>
          </a:prstGeom>
          <a:noFill/>
          <a:ln/>
        </p:spPr>
        <p:txBody>
          <a:bodyPr wrap="square" lIns="0" tIns="0" rIns="0" bIns="0" rtlCol="0" anchor="t"/>
          <a:lstStyle/>
          <a:p>
            <a:pPr indent="0" marL="0">
              <a:spcAft>
                <a:spcPts val="1100"/>
              </a:spcAft>
              <a:buNone/>
            </a:pPr>
            <a:r>
              <a:rPr lang="en-US" sz="2000" dirty="0">
                <a:solidFill>
                  <a:srgbClr val="2A2B31"/>
                </a:solidFill>
              </a:rPr>
              <a:t>Augmentation importante des demandes déposées auprès de l’Office européen des brevets (OEB) :</a:t>
            </a:r>
            <a:endParaRPr lang="en-US" sz="2000" dirty="0"/>
          </a:p>
        </p:txBody>
      </p:sp>
      <p:sp>
        <p:nvSpPr>
          <p:cNvPr id="4" name="card"/>
          <p:cNvSpPr/>
          <p:nvPr/>
        </p:nvSpPr>
        <p:spPr>
          <a:xfrm>
            <a:off x="868680" y="2383536"/>
            <a:ext cx="3307080" cy="3605784"/>
          </a:xfrm>
          <a:prstGeom prst="roundRect">
            <a:avLst>
              <a:gd name="adj" fmla="val 3318"/>
            </a:avLst>
          </a:prstGeom>
          <a:solidFill>
            <a:srgbClr val="EEF0F8"/>
          </a:solidFill>
          <a:ln w="12700">
            <a:solidFill>
              <a:srgbClr val="EEF0F8"/>
            </a:solidFill>
            <a:prstDash val="solid"/>
          </a:ln>
        </p:spPr>
      </p:sp>
      <p:sp>
        <p:nvSpPr>
          <p:cNvPr id="5" name="Text 3"/>
          <p:cNvSpPr txBox="1"/>
          <p:nvPr/>
        </p:nvSpPr>
        <p:spPr>
          <a:xfrm>
            <a:off x="1143000" y="2657856"/>
            <a:ext cx="2758440" cy="1152144"/>
          </a:xfrm>
          <a:prstGeom prst="rect">
            <a:avLst/>
          </a:prstGeom>
          <a:noFill/>
          <a:ln/>
        </p:spPr>
        <p:txBody>
          <a:bodyPr wrap="square" lIns="0" tIns="0" rIns="0" bIns="0" rtlCol="0" anchor="t"/>
          <a:lstStyle/>
          <a:p>
            <a:pPr indent="0" marL="0">
              <a:buNone/>
            </a:pPr>
            <a:r>
              <a:rPr lang="en-US" sz="1900" dirty="0">
                <a:solidFill>
                  <a:srgbClr val="2222C6"/>
                </a:solidFill>
              </a:rPr>
              <a:t>Première catégorie</a:t>
            </a:r>
            <a:endParaRPr lang="en-US" sz="1900" dirty="0"/>
          </a:p>
        </p:txBody>
      </p:sp>
      <p:sp>
        <p:nvSpPr>
          <p:cNvPr id="6" name="Text 4"/>
          <p:cNvSpPr txBox="1"/>
          <p:nvPr/>
        </p:nvSpPr>
        <p:spPr>
          <a:xfrm>
            <a:off x="1143000" y="3810000"/>
            <a:ext cx="2758440" cy="1996440"/>
          </a:xfrm>
          <a:prstGeom prst="rect">
            <a:avLst/>
          </a:prstGeom>
          <a:noFill/>
          <a:ln/>
        </p:spPr>
        <p:txBody>
          <a:bodyPr wrap="square" lIns="0" tIns="0" rIns="0" bIns="0" rtlCol="0" anchor="t"/>
          <a:lstStyle/>
          <a:p>
            <a:pPr indent="0" marL="0">
              <a:spcAft>
                <a:spcPts val="1000"/>
              </a:spcAft>
              <a:buNone/>
            </a:pPr>
            <a:r>
              <a:rPr lang="en-US" sz="1800" dirty="0">
                <a:solidFill>
                  <a:srgbClr val="2A2B31"/>
                </a:solidFill>
              </a:rPr>
              <a:t>Demandes portant sur des techniques directement centrées sur le développement de l’IA.</a:t>
            </a:r>
            <a:endParaRPr lang="en-US" sz="1800" dirty="0"/>
          </a:p>
        </p:txBody>
      </p:sp>
      <p:sp>
        <p:nvSpPr>
          <p:cNvPr id="7" name="card"/>
          <p:cNvSpPr/>
          <p:nvPr/>
        </p:nvSpPr>
        <p:spPr>
          <a:xfrm>
            <a:off x="4450080" y="2383536"/>
            <a:ext cx="3307080" cy="3605784"/>
          </a:xfrm>
          <a:prstGeom prst="roundRect">
            <a:avLst>
              <a:gd name="adj" fmla="val 3318"/>
            </a:avLst>
          </a:prstGeom>
          <a:solidFill>
            <a:srgbClr val="EEF0F8"/>
          </a:solidFill>
          <a:ln w="12700">
            <a:solidFill>
              <a:srgbClr val="EEF0F8"/>
            </a:solidFill>
            <a:prstDash val="solid"/>
          </a:ln>
        </p:spPr>
      </p:sp>
      <p:sp>
        <p:nvSpPr>
          <p:cNvPr id="8" name="Text 6"/>
          <p:cNvSpPr txBox="1"/>
          <p:nvPr/>
        </p:nvSpPr>
        <p:spPr>
          <a:xfrm>
            <a:off x="4724400" y="2657856"/>
            <a:ext cx="2758440" cy="1152144"/>
          </a:xfrm>
          <a:prstGeom prst="rect">
            <a:avLst/>
          </a:prstGeom>
          <a:noFill/>
          <a:ln/>
        </p:spPr>
        <p:txBody>
          <a:bodyPr wrap="square" lIns="0" tIns="0" rIns="0" bIns="0" rtlCol="0" anchor="t"/>
          <a:lstStyle/>
          <a:p>
            <a:pPr indent="0" marL="0">
              <a:buNone/>
            </a:pPr>
            <a:r>
              <a:rPr lang="en-US" sz="1900" dirty="0">
                <a:solidFill>
                  <a:srgbClr val="2222C6"/>
                </a:solidFill>
              </a:rPr>
              <a:t>Seconde catégorie</a:t>
            </a:r>
            <a:endParaRPr lang="en-US" sz="1900" dirty="0"/>
          </a:p>
        </p:txBody>
      </p:sp>
      <p:sp>
        <p:nvSpPr>
          <p:cNvPr id="9" name="Text 7"/>
          <p:cNvSpPr txBox="1"/>
          <p:nvPr/>
        </p:nvSpPr>
        <p:spPr>
          <a:xfrm>
            <a:off x="4724400" y="3810000"/>
            <a:ext cx="2758440" cy="1996440"/>
          </a:xfrm>
          <a:prstGeom prst="rect">
            <a:avLst/>
          </a:prstGeom>
          <a:noFill/>
          <a:ln/>
        </p:spPr>
        <p:txBody>
          <a:bodyPr wrap="square" lIns="0" tIns="0" rIns="0" bIns="0" rtlCol="0" anchor="t"/>
          <a:lstStyle/>
          <a:p>
            <a:pPr indent="0" marL="0">
              <a:spcAft>
                <a:spcPts val="1000"/>
              </a:spcAft>
              <a:buNone/>
            </a:pPr>
            <a:r>
              <a:rPr lang="en-US" sz="1800" dirty="0">
                <a:solidFill>
                  <a:srgbClr val="2A2B31"/>
                </a:solidFill>
              </a:rPr>
              <a:t>Demandes portant sur l’IA appliquée à des domaines techniques divers (on évoque à ce sujet une « quatrième révolution industrielle »).</a:t>
            </a:r>
            <a:endParaRPr lang="en-US" sz="1800" dirty="0"/>
          </a:p>
        </p:txBody>
      </p:sp>
      <p:sp>
        <p:nvSpPr>
          <p:cNvPr id="10" name="card"/>
          <p:cNvSpPr/>
          <p:nvPr/>
        </p:nvSpPr>
        <p:spPr>
          <a:xfrm>
            <a:off x="8031480" y="2383536"/>
            <a:ext cx="3307080" cy="3605784"/>
          </a:xfrm>
          <a:prstGeom prst="roundRect">
            <a:avLst>
              <a:gd name="adj" fmla="val 3318"/>
            </a:avLst>
          </a:prstGeom>
          <a:solidFill>
            <a:srgbClr val="2222C6"/>
          </a:solidFill>
          <a:ln w="12700">
            <a:solidFill>
              <a:srgbClr val="2222C6"/>
            </a:solidFill>
            <a:prstDash val="solid"/>
          </a:ln>
        </p:spPr>
      </p:sp>
      <p:sp>
        <p:nvSpPr>
          <p:cNvPr id="11" name="Text 9"/>
          <p:cNvSpPr txBox="1"/>
          <p:nvPr/>
        </p:nvSpPr>
        <p:spPr>
          <a:xfrm>
            <a:off x="8305800" y="2657856"/>
            <a:ext cx="2758440" cy="1152144"/>
          </a:xfrm>
          <a:prstGeom prst="rect">
            <a:avLst/>
          </a:prstGeom>
          <a:noFill/>
          <a:ln/>
        </p:spPr>
        <p:txBody>
          <a:bodyPr wrap="square" lIns="0" tIns="0" rIns="0" bIns="0" rtlCol="0" anchor="t"/>
          <a:lstStyle/>
          <a:p>
            <a:pPr indent="0" marL="0">
              <a:buNone/>
            </a:pPr>
            <a:r>
              <a:rPr lang="en-US" sz="1900" dirty="0">
                <a:solidFill>
                  <a:srgbClr val="FFFFFF"/>
                </a:solidFill>
              </a:rPr>
              <a:t>Les questions de l’inventeur relèvent de la seconde catégorie</a:t>
            </a:r>
            <a:endParaRPr lang="en-US" sz="1900" dirty="0"/>
          </a:p>
        </p:txBody>
      </p:sp>
      <p:sp>
        <p:nvSpPr>
          <p:cNvPr id="12" name="Text 10"/>
          <p:cNvSpPr txBox="1"/>
          <p:nvPr/>
        </p:nvSpPr>
        <p:spPr>
          <a:xfrm>
            <a:off x="8305800" y="3810000"/>
            <a:ext cx="2758440" cy="1996440"/>
          </a:xfrm>
          <a:prstGeom prst="rect">
            <a:avLst/>
          </a:prstGeom>
          <a:noFill/>
          <a:ln/>
        </p:spPr>
        <p:txBody>
          <a:bodyPr wrap="square" lIns="0" tIns="0" rIns="0" bIns="0" rtlCol="0" anchor="t"/>
          <a:lstStyle/>
          <a:p>
            <a:pPr indent="0" marL="0">
              <a:spcAft>
                <a:spcPts val="1000"/>
              </a:spcAft>
              <a:buNone/>
            </a:pPr>
            <a:r>
              <a:rPr lang="en-US" sz="1800" dirty="0">
                <a:solidFill>
                  <a:srgbClr val="FFFFFF"/>
                </a:solidFill>
              </a:rPr>
              <a:t>1°) L’IA peut-elle détenir l’invention ?</a:t>
            </a:r>
            <a:endParaRPr lang="en-US" sz="1800" dirty="0"/>
          </a:p>
          <a:p>
            <a:pPr indent="0" marL="0">
              <a:spcAft>
                <a:spcPts val="1000"/>
              </a:spcAft>
              <a:buNone/>
            </a:pPr>
            <a:r>
              <a:rPr lang="en-US" sz="1800" dirty="0">
                <a:solidFill>
                  <a:srgbClr val="FFFFFF"/>
                </a:solidFill>
              </a:rPr>
              <a:t>2°) L’IA peut-elle créer l’invention ?</a:t>
            </a:r>
            <a:endParaRPr lang="en-US" sz="18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L’IA détentrice de l’invention ? (1/4) Les textes</a:t>
            </a:r>
            <a:endParaRPr lang="en-US" sz="2800" dirty="0"/>
          </a:p>
        </p:txBody>
      </p:sp>
      <p:sp>
        <p:nvSpPr>
          <p:cNvPr id="3" name="Shape 1"/>
          <p:cNvSpPr/>
          <p:nvPr/>
        </p:nvSpPr>
        <p:spPr>
          <a:xfrm>
            <a:off x="868680" y="1463040"/>
            <a:ext cx="10469880" cy="0"/>
          </a:xfrm>
          <a:prstGeom prst="line">
            <a:avLst/>
          </a:prstGeom>
          <a:noFill/>
          <a:ln w="9525">
            <a:solidFill>
              <a:srgbClr val="DDE0EA"/>
            </a:solidFill>
            <a:prstDash val="solid"/>
          </a:ln>
        </p:spPr>
      </p:sp>
      <p:sp>
        <p:nvSpPr>
          <p:cNvPr id="4" name="Text 2"/>
          <p:cNvSpPr txBox="1"/>
          <p:nvPr/>
        </p:nvSpPr>
        <p:spPr>
          <a:xfrm>
            <a:off x="868680" y="1645920"/>
            <a:ext cx="2377440" cy="365760"/>
          </a:xfrm>
          <a:prstGeom prst="rect">
            <a:avLst/>
          </a:prstGeom>
          <a:noFill/>
          <a:ln/>
        </p:spPr>
        <p:txBody>
          <a:bodyPr wrap="square" lIns="0" tIns="0" rIns="0" bIns="0" rtlCol="0" anchor="t"/>
          <a:lstStyle/>
          <a:p>
            <a:pPr indent="0" marL="0">
              <a:buNone/>
            </a:pPr>
            <a:r>
              <a:rPr lang="en-US" sz="1200" spc="200" kern="0" dirty="0">
                <a:solidFill>
                  <a:srgbClr val="2222C6"/>
                </a:solidFill>
              </a:rPr>
              <a:t>ARTICLE 60 CBE</a:t>
            </a:r>
            <a:endParaRPr lang="en-US" sz="1200" dirty="0"/>
          </a:p>
        </p:txBody>
      </p:sp>
      <p:sp>
        <p:nvSpPr>
          <p:cNvPr id="5" name="Text 3"/>
          <p:cNvSpPr txBox="1"/>
          <p:nvPr/>
        </p:nvSpPr>
        <p:spPr>
          <a:xfrm>
            <a:off x="3520440" y="1591056"/>
            <a:ext cx="7818120" cy="548640"/>
          </a:xfrm>
          <a:prstGeom prst="rect">
            <a:avLst/>
          </a:prstGeom>
          <a:noFill/>
          <a:ln/>
        </p:spPr>
        <p:txBody>
          <a:bodyPr wrap="square" lIns="0" tIns="0" rIns="0" bIns="0" rtlCol="0" anchor="t"/>
          <a:lstStyle/>
          <a:p>
            <a:pPr indent="0" marL="0">
              <a:buNone/>
            </a:pPr>
            <a:r>
              <a:rPr lang="en-US" sz="2200" dirty="0">
                <a:solidFill>
                  <a:srgbClr val="2A2B31"/>
                </a:solidFill>
              </a:rPr>
              <a:t>Le droit au brevet européen appartient à l’inventeur.</a:t>
            </a:r>
            <a:endParaRPr lang="en-US" sz="2200" dirty="0"/>
          </a:p>
        </p:txBody>
      </p:sp>
      <p:sp>
        <p:nvSpPr>
          <p:cNvPr id="6" name="Shape 4"/>
          <p:cNvSpPr/>
          <p:nvPr/>
        </p:nvSpPr>
        <p:spPr>
          <a:xfrm>
            <a:off x="868680" y="2194560"/>
            <a:ext cx="10469880" cy="0"/>
          </a:xfrm>
          <a:prstGeom prst="line">
            <a:avLst/>
          </a:prstGeom>
          <a:noFill/>
          <a:ln w="9525">
            <a:solidFill>
              <a:srgbClr val="DDE0EA"/>
            </a:solidFill>
            <a:prstDash val="solid"/>
          </a:ln>
        </p:spPr>
      </p:sp>
      <p:sp>
        <p:nvSpPr>
          <p:cNvPr id="7" name="Text 5"/>
          <p:cNvSpPr txBox="1"/>
          <p:nvPr/>
        </p:nvSpPr>
        <p:spPr>
          <a:xfrm>
            <a:off x="868680" y="2377440"/>
            <a:ext cx="2377440" cy="365760"/>
          </a:xfrm>
          <a:prstGeom prst="rect">
            <a:avLst/>
          </a:prstGeom>
          <a:noFill/>
          <a:ln/>
        </p:spPr>
        <p:txBody>
          <a:bodyPr wrap="square" lIns="0" tIns="0" rIns="0" bIns="0" rtlCol="0" anchor="t"/>
          <a:lstStyle/>
          <a:p>
            <a:pPr indent="0" marL="0">
              <a:buNone/>
            </a:pPr>
            <a:r>
              <a:rPr lang="en-US" sz="1200" spc="200" kern="0" dirty="0">
                <a:solidFill>
                  <a:srgbClr val="2222C6"/>
                </a:solidFill>
              </a:rPr>
              <a:t>ARTICLE 62 CBE</a:t>
            </a:r>
            <a:endParaRPr lang="en-US" sz="1200" dirty="0"/>
          </a:p>
        </p:txBody>
      </p:sp>
      <p:sp>
        <p:nvSpPr>
          <p:cNvPr id="8" name="Text 6"/>
          <p:cNvSpPr txBox="1"/>
          <p:nvPr/>
        </p:nvSpPr>
        <p:spPr>
          <a:xfrm>
            <a:off x="3520440" y="2322576"/>
            <a:ext cx="7818120" cy="548640"/>
          </a:xfrm>
          <a:prstGeom prst="rect">
            <a:avLst/>
          </a:prstGeom>
          <a:noFill/>
          <a:ln/>
        </p:spPr>
        <p:txBody>
          <a:bodyPr wrap="square" lIns="0" tIns="0" rIns="0" bIns="0" rtlCol="0" anchor="t"/>
          <a:lstStyle/>
          <a:p>
            <a:pPr indent="0" marL="0">
              <a:buNone/>
            </a:pPr>
            <a:r>
              <a:rPr lang="en-US" sz="2200" dirty="0">
                <a:solidFill>
                  <a:srgbClr val="2A2B31"/>
                </a:solidFill>
              </a:rPr>
              <a:t>Droit de désignation de l’inventeur dans la demande.</a:t>
            </a:r>
            <a:endParaRPr lang="en-US" sz="2200" dirty="0"/>
          </a:p>
        </p:txBody>
      </p:sp>
      <p:sp>
        <p:nvSpPr>
          <p:cNvPr id="9" name="Shape 7"/>
          <p:cNvSpPr/>
          <p:nvPr/>
        </p:nvSpPr>
        <p:spPr>
          <a:xfrm>
            <a:off x="868680" y="2926080"/>
            <a:ext cx="10469880" cy="0"/>
          </a:xfrm>
          <a:prstGeom prst="line">
            <a:avLst/>
          </a:prstGeom>
          <a:noFill/>
          <a:ln w="9525">
            <a:solidFill>
              <a:srgbClr val="DDE0EA"/>
            </a:solidFill>
            <a:prstDash val="solid"/>
          </a:ln>
        </p:spPr>
      </p:sp>
      <p:sp>
        <p:nvSpPr>
          <p:cNvPr id="10" name="Text 8"/>
          <p:cNvSpPr txBox="1"/>
          <p:nvPr/>
        </p:nvSpPr>
        <p:spPr>
          <a:xfrm>
            <a:off x="868680" y="3108960"/>
            <a:ext cx="2377440" cy="365760"/>
          </a:xfrm>
          <a:prstGeom prst="rect">
            <a:avLst/>
          </a:prstGeom>
          <a:noFill/>
          <a:ln/>
        </p:spPr>
        <p:txBody>
          <a:bodyPr wrap="square" lIns="0" tIns="0" rIns="0" bIns="0" rtlCol="0" anchor="t"/>
          <a:lstStyle/>
          <a:p>
            <a:pPr indent="0" marL="0">
              <a:buNone/>
            </a:pPr>
            <a:r>
              <a:rPr lang="en-US" sz="1200" spc="200" kern="0" dirty="0">
                <a:solidFill>
                  <a:srgbClr val="2222C6"/>
                </a:solidFill>
              </a:rPr>
              <a:t>ARTICLE 81 CBE</a:t>
            </a:r>
            <a:endParaRPr lang="en-US" sz="1200" dirty="0"/>
          </a:p>
        </p:txBody>
      </p:sp>
      <p:sp>
        <p:nvSpPr>
          <p:cNvPr id="11" name="Text 9"/>
          <p:cNvSpPr txBox="1"/>
          <p:nvPr/>
        </p:nvSpPr>
        <p:spPr>
          <a:xfrm>
            <a:off x="3520440" y="3054096"/>
            <a:ext cx="7818120" cy="798576"/>
          </a:xfrm>
          <a:prstGeom prst="rect">
            <a:avLst/>
          </a:prstGeom>
          <a:noFill/>
          <a:ln/>
        </p:spPr>
        <p:txBody>
          <a:bodyPr wrap="square" lIns="0" tIns="0" rIns="0" bIns="0" rtlCol="0" anchor="t"/>
          <a:lstStyle/>
          <a:p>
            <a:pPr indent="0" marL="0">
              <a:buNone/>
            </a:pPr>
            <a:r>
              <a:rPr lang="en-US" sz="2200" dirty="0">
                <a:solidFill>
                  <a:srgbClr val="2A2B31"/>
                </a:solidFill>
              </a:rPr>
              <a:t>La demande de brevet européen doit comprendre la désignation de l’inventeur.</a:t>
            </a:r>
            <a:endParaRPr lang="en-US" sz="2200" dirty="0"/>
          </a:p>
        </p:txBody>
      </p:sp>
      <p:sp>
        <p:nvSpPr>
          <p:cNvPr id="12" name="Shape 10"/>
          <p:cNvSpPr/>
          <p:nvPr/>
        </p:nvSpPr>
        <p:spPr>
          <a:xfrm>
            <a:off x="868680" y="3907536"/>
            <a:ext cx="10469880" cy="0"/>
          </a:xfrm>
          <a:prstGeom prst="line">
            <a:avLst/>
          </a:prstGeom>
          <a:noFill/>
          <a:ln w="9525">
            <a:solidFill>
              <a:srgbClr val="DDE0EA"/>
            </a:solidFill>
            <a:prstDash val="solid"/>
          </a:ln>
        </p:spPr>
      </p:sp>
      <p:sp>
        <p:nvSpPr>
          <p:cNvPr id="13" name="Text 11"/>
          <p:cNvSpPr txBox="1"/>
          <p:nvPr/>
        </p:nvSpPr>
        <p:spPr>
          <a:xfrm>
            <a:off x="868680" y="4090416"/>
            <a:ext cx="2377440" cy="365760"/>
          </a:xfrm>
          <a:prstGeom prst="rect">
            <a:avLst/>
          </a:prstGeom>
          <a:noFill/>
          <a:ln/>
        </p:spPr>
        <p:txBody>
          <a:bodyPr wrap="square" lIns="0" tIns="0" rIns="0" bIns="0" rtlCol="0" anchor="t"/>
          <a:lstStyle/>
          <a:p>
            <a:pPr indent="0" marL="0">
              <a:buNone/>
            </a:pPr>
            <a:r>
              <a:rPr lang="en-US" sz="1200" spc="200" kern="0" dirty="0">
                <a:solidFill>
                  <a:srgbClr val="2222C6"/>
                </a:solidFill>
              </a:rPr>
              <a:t>RÈGLE 19 CBE</a:t>
            </a:r>
            <a:endParaRPr lang="en-US" sz="1200" dirty="0"/>
          </a:p>
        </p:txBody>
      </p:sp>
      <p:sp>
        <p:nvSpPr>
          <p:cNvPr id="14" name="Text 12"/>
          <p:cNvSpPr txBox="1"/>
          <p:nvPr/>
        </p:nvSpPr>
        <p:spPr>
          <a:xfrm>
            <a:off x="3520440" y="4035552"/>
            <a:ext cx="7818120" cy="798576"/>
          </a:xfrm>
          <a:prstGeom prst="rect">
            <a:avLst/>
          </a:prstGeom>
          <a:noFill/>
          <a:ln/>
        </p:spPr>
        <p:txBody>
          <a:bodyPr wrap="square" lIns="0" tIns="0" rIns="0" bIns="0" rtlCol="0" anchor="t"/>
          <a:lstStyle/>
          <a:p>
            <a:pPr indent="0" marL="0">
              <a:buNone/>
            </a:pPr>
            <a:r>
              <a:rPr lang="en-US" sz="2200" dirty="0">
                <a:solidFill>
                  <a:srgbClr val="2A2B31"/>
                </a:solidFill>
              </a:rPr>
              <a:t>Exige de renseigner le nom de famille, les prénoms et l’adresse exacte de l’inventeur.</a:t>
            </a:r>
            <a:endParaRPr lang="en-US" sz="2200" dirty="0"/>
          </a:p>
        </p:txBody>
      </p:sp>
      <p:sp>
        <p:nvSpPr>
          <p:cNvPr id="15" name="Shape 13"/>
          <p:cNvSpPr/>
          <p:nvPr/>
        </p:nvSpPr>
        <p:spPr>
          <a:xfrm>
            <a:off x="868680" y="4888992"/>
            <a:ext cx="10469880" cy="0"/>
          </a:xfrm>
          <a:prstGeom prst="line">
            <a:avLst/>
          </a:prstGeom>
          <a:noFill/>
          <a:ln w="9525">
            <a:solidFill>
              <a:srgbClr val="DDE0EA"/>
            </a:solidFill>
            <a:prstDash val="solid"/>
          </a:ln>
        </p:spPr>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L’IA détentrice de l’invention ? (2/4) Le cas « DABUS »</a:t>
            </a:r>
            <a:endParaRPr lang="en-US" sz="2800" dirty="0"/>
          </a:p>
        </p:txBody>
      </p:sp>
      <p:sp>
        <p:nvSpPr>
          <p:cNvPr id="3" name="Shape 1"/>
          <p:cNvSpPr/>
          <p:nvPr/>
        </p:nvSpPr>
        <p:spPr>
          <a:xfrm>
            <a:off x="978408" y="1645920"/>
            <a:ext cx="0" cy="960120"/>
          </a:xfrm>
          <a:prstGeom prst="line">
            <a:avLst/>
          </a:prstGeom>
          <a:noFill/>
          <a:ln w="19050">
            <a:solidFill>
              <a:srgbClr val="C9CCE8"/>
            </a:solidFill>
            <a:prstDash val="solid"/>
          </a:ln>
        </p:spPr>
      </p:sp>
      <p:sp>
        <p:nvSpPr>
          <p:cNvPr id="4" name="Shape 2"/>
          <p:cNvSpPr/>
          <p:nvPr/>
        </p:nvSpPr>
        <p:spPr>
          <a:xfrm>
            <a:off x="877824" y="1545336"/>
            <a:ext cx="201168" cy="201168"/>
          </a:xfrm>
          <a:prstGeom prst="ellipse">
            <a:avLst/>
          </a:prstGeom>
          <a:solidFill>
            <a:srgbClr val="FFFFFF"/>
          </a:solidFill>
          <a:ln w="19050">
            <a:solidFill>
              <a:srgbClr val="2222C6"/>
            </a:solidFill>
            <a:prstDash val="solid"/>
          </a:ln>
        </p:spPr>
      </p:sp>
      <p:sp>
        <p:nvSpPr>
          <p:cNvPr id="5" name="Text 3"/>
          <p:cNvSpPr txBox="1"/>
          <p:nvPr/>
        </p:nvSpPr>
        <p:spPr>
          <a:xfrm>
            <a:off x="1371600" y="1463040"/>
            <a:ext cx="2743200" cy="384048"/>
          </a:xfrm>
          <a:prstGeom prst="rect">
            <a:avLst/>
          </a:prstGeom>
          <a:noFill/>
          <a:ln/>
        </p:spPr>
        <p:txBody>
          <a:bodyPr wrap="square" lIns="0" tIns="0" rIns="0" bIns="0" rtlCol="0" anchor="t"/>
          <a:lstStyle/>
          <a:p>
            <a:pPr indent="0" marL="0">
              <a:buNone/>
            </a:pPr>
            <a:r>
              <a:rPr lang="en-US" sz="1500" dirty="0">
                <a:solidFill>
                  <a:srgbClr val="2222C6"/>
                </a:solidFill>
              </a:rPr>
              <a:t>Fin 2018</a:t>
            </a:r>
            <a:endParaRPr lang="en-US" sz="1500" dirty="0"/>
          </a:p>
        </p:txBody>
      </p:sp>
      <p:sp>
        <p:nvSpPr>
          <p:cNvPr id="6" name="Text 4"/>
          <p:cNvSpPr txBox="1"/>
          <p:nvPr/>
        </p:nvSpPr>
        <p:spPr>
          <a:xfrm>
            <a:off x="4160520" y="1444752"/>
            <a:ext cx="7178040" cy="914400"/>
          </a:xfrm>
          <a:prstGeom prst="rect">
            <a:avLst/>
          </a:prstGeom>
          <a:noFill/>
          <a:ln/>
        </p:spPr>
        <p:txBody>
          <a:bodyPr wrap="square" lIns="0" tIns="0" rIns="0" bIns="0" rtlCol="0" anchor="t"/>
          <a:lstStyle/>
          <a:p>
            <a:pPr indent="0" marL="0">
              <a:buNone/>
            </a:pPr>
            <a:r>
              <a:rPr lang="en-US" sz="1900" dirty="0">
                <a:solidFill>
                  <a:srgbClr val="2A2B31"/>
                </a:solidFill>
              </a:rPr>
              <a:t>Deux demandes déposées : l’une sur un récipient alimentaire, l’autre sur un dispositif de signal lumineux, sans que celles-ci ne désignent un inventeur.</a:t>
            </a:r>
            <a:endParaRPr lang="en-US" sz="1900" dirty="0"/>
          </a:p>
        </p:txBody>
      </p:sp>
      <p:sp>
        <p:nvSpPr>
          <p:cNvPr id="7" name="Shape 5"/>
          <p:cNvSpPr/>
          <p:nvPr/>
        </p:nvSpPr>
        <p:spPr>
          <a:xfrm>
            <a:off x="877824" y="2505456"/>
            <a:ext cx="201168" cy="201168"/>
          </a:xfrm>
          <a:prstGeom prst="ellipse">
            <a:avLst/>
          </a:prstGeom>
          <a:solidFill>
            <a:srgbClr val="2222C6"/>
          </a:solidFill>
          <a:ln w="19050">
            <a:solidFill>
              <a:srgbClr val="2222C6"/>
            </a:solidFill>
            <a:prstDash val="solid"/>
          </a:ln>
        </p:spPr>
      </p:sp>
      <p:sp>
        <p:nvSpPr>
          <p:cNvPr id="8" name="Text 6"/>
          <p:cNvSpPr txBox="1"/>
          <p:nvPr/>
        </p:nvSpPr>
        <p:spPr>
          <a:xfrm>
            <a:off x="1371600" y="2423160"/>
            <a:ext cx="2743200" cy="384048"/>
          </a:xfrm>
          <a:prstGeom prst="rect">
            <a:avLst/>
          </a:prstGeom>
          <a:noFill/>
          <a:ln/>
        </p:spPr>
        <p:txBody>
          <a:bodyPr wrap="square" lIns="0" tIns="0" rIns="0" bIns="0" rtlCol="0" anchor="t"/>
          <a:lstStyle/>
          <a:p>
            <a:pPr indent="0" marL="0">
              <a:buNone/>
            </a:pPr>
            <a:r>
              <a:rPr lang="en-US" sz="1500" dirty="0">
                <a:solidFill>
                  <a:srgbClr val="2222C6"/>
                </a:solidFill>
              </a:rPr>
              <a:t>Ensuite</a:t>
            </a:r>
            <a:endParaRPr lang="en-US" sz="1500" dirty="0"/>
          </a:p>
        </p:txBody>
      </p:sp>
      <p:sp>
        <p:nvSpPr>
          <p:cNvPr id="9" name="Text 7"/>
          <p:cNvSpPr txBox="1"/>
          <p:nvPr/>
        </p:nvSpPr>
        <p:spPr>
          <a:xfrm>
            <a:off x="4160520" y="2404872"/>
            <a:ext cx="7178040" cy="914400"/>
          </a:xfrm>
          <a:prstGeom prst="rect">
            <a:avLst/>
          </a:prstGeom>
          <a:noFill/>
          <a:ln/>
        </p:spPr>
        <p:txBody>
          <a:bodyPr wrap="square" lIns="0" tIns="0" rIns="0" bIns="0" rtlCol="0" anchor="t"/>
          <a:lstStyle/>
          <a:p>
            <a:pPr indent="0" marL="0">
              <a:buNone/>
            </a:pPr>
            <a:r>
              <a:rPr lang="en-US" sz="1900" dirty="0">
                <a:solidFill>
                  <a:srgbClr val="2A2B31"/>
                </a:solidFill>
              </a:rPr>
              <a:t>Pas d’inventeur désigné, puis finalement désignation d’un programme d’IA, « DABUS ».</a:t>
            </a:r>
            <a:endParaRPr lang="en-US" sz="19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L’IA détentrice de l’invention ? (3/4) Les arguments du déposant</a:t>
            </a:r>
            <a:endParaRPr lang="en-US" sz="2800" dirty="0"/>
          </a:p>
        </p:txBody>
      </p:sp>
      <p:sp>
        <p:nvSpPr>
          <p:cNvPr id="3" name="body"/>
          <p:cNvSpPr txBox="1"/>
          <p:nvPr/>
        </p:nvSpPr>
        <p:spPr>
          <a:xfrm>
            <a:off x="868680" y="1920240"/>
            <a:ext cx="10469880" cy="4069080"/>
          </a:xfrm>
          <a:prstGeom prst="rect">
            <a:avLst/>
          </a:prstGeom>
          <a:noFill/>
          <a:ln/>
        </p:spPr>
        <p:txBody>
          <a:bodyPr wrap="square" lIns="0" tIns="0" rIns="0" bIns="0" rtlCol="0" anchor="t"/>
          <a:lstStyle/>
          <a:p>
            <a:pPr marL="228600" indent="-228600">
              <a:spcAft>
                <a:spcPts val="1100"/>
              </a:spcAft>
              <a:buSzPct val="100000"/>
              <a:buFont typeface="Arial"/>
              <a:buChar char="•"/>
            </a:pPr>
            <a:r>
              <a:rPr lang="en-US" sz="2000" dirty="0">
                <a:solidFill>
                  <a:srgbClr val="2A2B31"/>
                </a:solidFill>
              </a:rPr>
              <a:t>Le déposant indiquait être l’ayant droit en tant que propriétaire de DABUS.</a:t>
            </a:r>
            <a:endParaRPr lang="en-US" sz="2000" dirty="0"/>
          </a:p>
          <a:p>
            <a:pPr marL="228600" indent="-228600">
              <a:spcAft>
                <a:spcPts val="1100"/>
              </a:spcAft>
              <a:buSzPct val="100000"/>
              <a:buFont typeface="Arial"/>
              <a:buChar char="•"/>
            </a:pPr>
            <a:r>
              <a:rPr lang="en-US" sz="2000" dirty="0">
                <a:solidFill>
                  <a:srgbClr val="2A2B31"/>
                </a:solidFill>
              </a:rPr>
              <a:t>Il soutenait que la Convention sur le brevet européen n’exige pas que l’inventeur soit une personne physique </a:t>
            </a:r>
            <a:r>
              <a:rPr lang="en-US" sz="2000" b="1" dirty="0">
                <a:solidFill>
                  <a:srgbClr val="2A2B31"/>
                </a:solidFill>
              </a:rPr>
              <a:t>et</a:t>
            </a:r>
            <a:r>
              <a:rPr lang="en-US" sz="2000" dirty="0">
                <a:solidFill>
                  <a:srgbClr val="2A2B31"/>
                </a:solidFill>
              </a:rPr>
              <a:t> que son objectif est seulement d’identifier précisément l’inventeur.</a:t>
            </a:r>
            <a:endParaRPr lang="en-US" sz="2000" dirty="0"/>
          </a:p>
          <a:p>
            <a:pPr marL="228600" indent="-228600">
              <a:spcAft>
                <a:spcPts val="1100"/>
              </a:spcAft>
              <a:buSzPct val="100000"/>
              <a:buFont typeface="Arial"/>
              <a:buChar char="•"/>
            </a:pPr>
            <a:r>
              <a:rPr lang="en-US" sz="2000" dirty="0">
                <a:solidFill>
                  <a:srgbClr val="2A2B31"/>
                </a:solidFill>
              </a:rPr>
              <a:t>Il soutenait que refuser en tant qu’inventeurs les programmes d’intelligence artificielle reviendrait à ne pas accorder la brevetabilité aux inventions qui en sont issues.</a:t>
            </a:r>
            <a:endParaRPr lang="en-US" sz="20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L’IA détentrice de l’invention ? (4/4) Deux rejets du 27 janvier 2020</a:t>
            </a:r>
            <a:endParaRPr lang="en-US" sz="2800" dirty="0"/>
          </a:p>
        </p:txBody>
      </p:sp>
      <p:sp>
        <p:nvSpPr>
          <p:cNvPr id="3" name="quote-card"/>
          <p:cNvSpPr/>
          <p:nvPr/>
        </p:nvSpPr>
        <p:spPr>
          <a:xfrm>
            <a:off x="868680" y="1920240"/>
            <a:ext cx="10469880" cy="1194816"/>
          </a:xfrm>
          <a:prstGeom prst="roundRect">
            <a:avLst>
              <a:gd name="adj" fmla="val 9184"/>
            </a:avLst>
          </a:prstGeom>
          <a:solidFill>
            <a:srgbClr val="EEF0F8"/>
          </a:solidFill>
          <a:ln w="12700">
            <a:solidFill>
              <a:srgbClr val="EEF0F8"/>
            </a:solidFill>
            <a:prstDash val="solid"/>
          </a:ln>
        </p:spPr>
      </p:sp>
      <p:sp>
        <p:nvSpPr>
          <p:cNvPr id="4" name="Text 2"/>
          <p:cNvSpPr txBox="1"/>
          <p:nvPr/>
        </p:nvSpPr>
        <p:spPr>
          <a:xfrm>
            <a:off x="1280160" y="2121408"/>
            <a:ext cx="9646920" cy="274320"/>
          </a:xfrm>
          <a:prstGeom prst="rect">
            <a:avLst/>
          </a:prstGeom>
          <a:noFill/>
          <a:ln/>
        </p:spPr>
        <p:txBody>
          <a:bodyPr wrap="square" lIns="0" tIns="0" rIns="0" bIns="0" rtlCol="0" anchor="ctr"/>
          <a:lstStyle/>
          <a:p>
            <a:pPr indent="0" marL="0">
              <a:buNone/>
            </a:pPr>
            <a:r>
              <a:rPr lang="en-US" sz="1200" spc="200" kern="0" dirty="0">
                <a:solidFill>
                  <a:srgbClr val="2222C6"/>
                </a:solidFill>
              </a:rPr>
              <a:t>FONDEMENT</a:t>
            </a:r>
            <a:endParaRPr lang="en-US" sz="1200" dirty="0"/>
          </a:p>
        </p:txBody>
      </p:sp>
      <p:sp>
        <p:nvSpPr>
          <p:cNvPr id="5" name="Text 3"/>
          <p:cNvSpPr txBox="1"/>
          <p:nvPr/>
        </p:nvSpPr>
        <p:spPr>
          <a:xfrm>
            <a:off x="1280160" y="2423160"/>
            <a:ext cx="9646920" cy="554736"/>
          </a:xfrm>
          <a:prstGeom prst="rect">
            <a:avLst/>
          </a:prstGeom>
          <a:noFill/>
          <a:ln/>
        </p:spPr>
        <p:txBody>
          <a:bodyPr wrap="square" lIns="0" tIns="0" rIns="0" bIns="0" rtlCol="0" anchor="t"/>
          <a:lstStyle/>
          <a:p>
            <a:pPr indent="0" marL="0">
              <a:spcAft>
                <a:spcPts val="1200"/>
              </a:spcAft>
              <a:buNone/>
            </a:pPr>
            <a:r>
              <a:rPr lang="en-US" sz="2200" dirty="0">
                <a:solidFill>
                  <a:srgbClr val="2A2B31"/>
                </a:solidFill>
              </a:rPr>
              <a:t>Le nom d’une machine (DABUS) ne satisfait pas la règle 19 CBE.</a:t>
            </a:r>
            <a:endParaRPr lang="en-US" sz="2200" dirty="0"/>
          </a:p>
        </p:txBody>
      </p:sp>
      <p:sp>
        <p:nvSpPr>
          <p:cNvPr id="6" name="Text 4"/>
          <p:cNvSpPr txBox="1"/>
          <p:nvPr/>
        </p:nvSpPr>
        <p:spPr>
          <a:xfrm>
            <a:off x="868680" y="3389376"/>
            <a:ext cx="10469880" cy="2599944"/>
          </a:xfrm>
          <a:prstGeom prst="rect">
            <a:avLst/>
          </a:prstGeom>
          <a:noFill/>
          <a:ln/>
        </p:spPr>
        <p:txBody>
          <a:bodyPr wrap="square" lIns="0" tIns="0" rIns="0" bIns="0" rtlCol="0" anchor="t"/>
          <a:lstStyle/>
          <a:p>
            <a:pPr marL="228600" indent="-228600">
              <a:spcAft>
                <a:spcPts val="1000"/>
              </a:spcAft>
              <a:buSzPct val="100000"/>
              <a:buFont typeface="Arial"/>
              <a:buChar char="•"/>
            </a:pPr>
            <a:r>
              <a:rPr lang="en-US" sz="1800" dirty="0">
                <a:solidFill>
                  <a:srgbClr val="2A2B31"/>
                </a:solidFill>
              </a:rPr>
              <a:t>Le nom donné à une chose ne peut s’apparenter au nom d’une personne physique, lequel n’a pas pour unique objet son identification mais lui permet également d’exercer des droits, ce que le nom d’une chose ne lui permet pas de faire.</a:t>
            </a:r>
            <a:endParaRPr lang="en-US" sz="1800" dirty="0"/>
          </a:p>
          <a:p>
            <a:pPr marL="228600" indent="-228600">
              <a:spcAft>
                <a:spcPts val="1000"/>
              </a:spcAft>
              <a:buSzPct val="100000"/>
              <a:buFont typeface="Arial"/>
              <a:buChar char="•"/>
            </a:pPr>
            <a:r>
              <a:rPr lang="en-US" sz="1800" dirty="0">
                <a:solidFill>
                  <a:srgbClr val="2A2B31"/>
                </a:solidFill>
              </a:rPr>
              <a:t>Les systèmes d’intelligence artificielle, dépourvus de personnalité juridique, sont dans l’incapacité d’exercer les droits accordés à l’inventeur.</a:t>
            </a:r>
            <a:endParaRPr lang="en-US" sz="1800" dirty="0"/>
          </a:p>
          <a:p>
            <a:pPr indent="0" marL="0">
              <a:spcAft>
                <a:spcPts val="1000"/>
              </a:spcAft>
              <a:buNone/>
            </a:pPr>
            <a:r>
              <a:rPr lang="en-US" sz="1800" b="1" dirty="0">
                <a:solidFill>
                  <a:srgbClr val="2A2B31"/>
                </a:solidFill>
              </a:rPr>
              <a:t>Mais</a:t>
            </a:r>
            <a:r>
              <a:rPr lang="en-US" sz="1800" dirty="0">
                <a:solidFill>
                  <a:srgbClr val="2A2B31"/>
                </a:solidFill>
              </a:rPr>
              <a:t> l’exclusion de la machine en tant qu’inventeur ne signifie pas pour autant que les inventions relatives à l’IA ne soient pas brevetables.</a:t>
            </a:r>
            <a:endParaRPr lang="en-US" sz="18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L’IA créatrice de l’invention ? (1/3) La question de l’activité inventive</a:t>
            </a:r>
            <a:endParaRPr lang="en-US" sz="2800" dirty="0"/>
          </a:p>
        </p:txBody>
      </p:sp>
      <p:sp>
        <p:nvSpPr>
          <p:cNvPr id="3" name="quote-card"/>
          <p:cNvSpPr/>
          <p:nvPr/>
        </p:nvSpPr>
        <p:spPr>
          <a:xfrm>
            <a:off x="868680" y="1920240"/>
            <a:ext cx="10469880" cy="2322576"/>
          </a:xfrm>
          <a:prstGeom prst="roundRect">
            <a:avLst>
              <a:gd name="adj" fmla="val 4724"/>
            </a:avLst>
          </a:prstGeom>
          <a:solidFill>
            <a:srgbClr val="EEF0F8"/>
          </a:solidFill>
          <a:ln w="12700">
            <a:solidFill>
              <a:srgbClr val="EEF0F8"/>
            </a:solidFill>
            <a:prstDash val="solid"/>
          </a:ln>
        </p:spPr>
      </p:sp>
      <p:sp>
        <p:nvSpPr>
          <p:cNvPr id="4" name="Text 2"/>
          <p:cNvSpPr txBox="1"/>
          <p:nvPr/>
        </p:nvSpPr>
        <p:spPr>
          <a:xfrm>
            <a:off x="1280160" y="2121408"/>
            <a:ext cx="9646920" cy="274320"/>
          </a:xfrm>
          <a:prstGeom prst="rect">
            <a:avLst/>
          </a:prstGeom>
          <a:noFill/>
          <a:ln/>
        </p:spPr>
        <p:txBody>
          <a:bodyPr wrap="square" lIns="0" tIns="0" rIns="0" bIns="0" rtlCol="0" anchor="ctr"/>
          <a:lstStyle/>
          <a:p>
            <a:pPr indent="0" marL="0">
              <a:buNone/>
            </a:pPr>
            <a:r>
              <a:rPr lang="en-US" sz="1200" spc="200" kern="0" dirty="0">
                <a:solidFill>
                  <a:srgbClr val="2222C6"/>
                </a:solidFill>
              </a:rPr>
              <a:t>RAPPEL</a:t>
            </a:r>
            <a:endParaRPr lang="en-US" sz="1200" dirty="0"/>
          </a:p>
        </p:txBody>
      </p:sp>
      <p:sp>
        <p:nvSpPr>
          <p:cNvPr id="5" name="Text 3"/>
          <p:cNvSpPr txBox="1"/>
          <p:nvPr/>
        </p:nvSpPr>
        <p:spPr>
          <a:xfrm>
            <a:off x="1280160" y="2423160"/>
            <a:ext cx="9646920" cy="1682496"/>
          </a:xfrm>
          <a:prstGeom prst="rect">
            <a:avLst/>
          </a:prstGeom>
          <a:noFill/>
          <a:ln/>
        </p:spPr>
        <p:txBody>
          <a:bodyPr wrap="square" lIns="0" tIns="0" rIns="0" bIns="0" rtlCol="0" anchor="t"/>
          <a:lstStyle/>
          <a:p>
            <a:pPr indent="0" marL="0">
              <a:spcAft>
                <a:spcPts val="1300"/>
              </a:spcAft>
              <a:buNone/>
            </a:pPr>
            <a:r>
              <a:rPr lang="en-US" sz="2400" dirty="0">
                <a:solidFill>
                  <a:srgbClr val="2A2B31"/>
                </a:solidFill>
              </a:rPr>
              <a:t>L’activité inventive constitue une exigence de brevetabilité impliquant que l’invention ne soit brevetable que si elle n’est </a:t>
            </a:r>
            <a:r>
              <a:rPr lang="en-US" sz="2400" b="1" dirty="0">
                <a:solidFill>
                  <a:srgbClr val="2A2B31"/>
                </a:solidFill>
              </a:rPr>
              <a:t>pas évidente pour un homme du métier au regard de l’état de la technique</a:t>
            </a:r>
            <a:r>
              <a:rPr lang="en-US" sz="2400" dirty="0">
                <a:solidFill>
                  <a:srgbClr val="2A2B31"/>
                </a:solidFill>
              </a:rPr>
              <a:t> (articles 52 et 56 CBE).</a:t>
            </a:r>
            <a:endParaRPr lang="en-US" sz="2400" dirty="0"/>
          </a:p>
        </p:txBody>
      </p:sp>
      <p:sp>
        <p:nvSpPr>
          <p:cNvPr id="6" name="Text 4"/>
          <p:cNvSpPr txBox="1"/>
          <p:nvPr/>
        </p:nvSpPr>
        <p:spPr>
          <a:xfrm>
            <a:off x="868680" y="4517136"/>
            <a:ext cx="10469880" cy="1472184"/>
          </a:xfrm>
          <a:prstGeom prst="rect">
            <a:avLst/>
          </a:prstGeom>
          <a:noFill/>
          <a:ln/>
        </p:spPr>
        <p:txBody>
          <a:bodyPr wrap="square" lIns="0" tIns="0" rIns="0" bIns="0" rtlCol="0" anchor="t"/>
          <a:lstStyle/>
          <a:p>
            <a:pPr marL="228600" indent="-228600">
              <a:spcAft>
                <a:spcPts val="1000"/>
              </a:spcAft>
              <a:buSzPct val="100000"/>
              <a:buFont typeface="Arial"/>
              <a:buChar char="•"/>
            </a:pPr>
            <a:r>
              <a:rPr lang="en-US" sz="1800" b="1" dirty="0">
                <a:solidFill>
                  <a:srgbClr val="2A2B31"/>
                </a:solidFill>
              </a:rPr>
              <a:t>À exclure d’emblée :</a:t>
            </a:r>
            <a:r>
              <a:rPr lang="en-US" sz="1800" dirty="0">
                <a:solidFill>
                  <a:srgbClr val="2A2B31"/>
                </a:solidFill>
              </a:rPr>
              <a:t> l’IA ne peut pas être inventeur, donc elle ne pourrait pas déployer une activité inventive. L’activité inventive est forcément une activité humaine.</a:t>
            </a:r>
            <a:endParaRPr lang="en-US" sz="1800" dirty="0"/>
          </a:p>
          <a:p>
            <a:pPr marL="228600" indent="-228600">
              <a:spcAft>
                <a:spcPts val="1000"/>
              </a:spcAft>
              <a:buSzPct val="100000"/>
              <a:buFont typeface="Arial"/>
              <a:buChar char="•"/>
            </a:pPr>
            <a:r>
              <a:rPr lang="en-US" sz="1800" b="1" dirty="0">
                <a:solidFill>
                  <a:srgbClr val="2A2B31"/>
                </a:solidFill>
              </a:rPr>
              <a:t>Question :</a:t>
            </a:r>
            <a:r>
              <a:rPr lang="en-US" sz="1800" dirty="0">
                <a:solidFill>
                  <a:srgbClr val="2A2B31"/>
                </a:solidFill>
              </a:rPr>
              <a:t> à partir de quel stade l’utilisation de l’IA en tant qu’outil fait-elle obstacle à une activité inventive, en prenant le pas sur l’activité de son utilisateur ?</a:t>
            </a:r>
            <a:endParaRPr lang="en-US" sz="18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L’IA créatrice de l’invention ? (2/3) Apprentissage automatique : définitions</a:t>
            </a:r>
            <a:endParaRPr lang="en-US" sz="2800" dirty="0"/>
          </a:p>
        </p:txBody>
      </p:sp>
      <p:sp>
        <p:nvSpPr>
          <p:cNvPr id="3" name="Text 1"/>
          <p:cNvSpPr txBox="1"/>
          <p:nvPr/>
        </p:nvSpPr>
        <p:spPr>
          <a:xfrm>
            <a:off x="868680" y="1920240"/>
            <a:ext cx="10469880" cy="1179576"/>
          </a:xfrm>
          <a:prstGeom prst="rect">
            <a:avLst/>
          </a:prstGeom>
          <a:noFill/>
          <a:ln/>
        </p:spPr>
        <p:txBody>
          <a:bodyPr wrap="square" lIns="0" tIns="0" rIns="0" bIns="0" rtlCol="0" anchor="t"/>
          <a:lstStyle/>
          <a:p>
            <a:pPr indent="0" marL="0">
              <a:spcAft>
                <a:spcPts val="1000"/>
              </a:spcAft>
              <a:buNone/>
            </a:pPr>
            <a:r>
              <a:rPr lang="en-US" sz="1800" dirty="0">
                <a:solidFill>
                  <a:srgbClr val="2A2B31"/>
                </a:solidFill>
              </a:rPr>
              <a:t>Le « </a:t>
            </a:r>
            <a:r>
              <a:rPr lang="en-US" sz="1800" b="1" dirty="0">
                <a:solidFill>
                  <a:srgbClr val="2A2B31"/>
                </a:solidFill>
              </a:rPr>
              <a:t>machine learning</a:t>
            </a:r>
            <a:r>
              <a:rPr lang="en-US" sz="1800" dirty="0">
                <a:solidFill>
                  <a:srgbClr val="2A2B31"/>
                </a:solidFill>
              </a:rPr>
              <a:t> » ou </a:t>
            </a:r>
            <a:r>
              <a:rPr lang="en-US" sz="1800" b="1" dirty="0">
                <a:solidFill>
                  <a:srgbClr val="2A2B31"/>
                </a:solidFill>
              </a:rPr>
              <a:t>apprentissage automatique</a:t>
            </a:r>
            <a:r>
              <a:rPr lang="en-US" sz="1800" dirty="0">
                <a:solidFill>
                  <a:srgbClr val="2A2B31"/>
                </a:solidFill>
              </a:rPr>
              <a:t> permet à une machine d’évoluer par un processus systématique et d’effectuer des tâches pour lesquelles elle n’a pas été programmée, en apprenant avec des données. </a:t>
            </a:r>
            <a:r>
              <a:rPr lang="en-US" sz="1800" b="1" dirty="0">
                <a:solidFill>
                  <a:srgbClr val="2A2B31"/>
                </a:solidFill>
              </a:rPr>
              <a:t>Essentiellement trois types de machine learning :</a:t>
            </a:r>
            <a:endParaRPr lang="en-US" sz="1800" dirty="0"/>
          </a:p>
        </p:txBody>
      </p:sp>
      <p:sp>
        <p:nvSpPr>
          <p:cNvPr id="4" name="card"/>
          <p:cNvSpPr/>
          <p:nvPr/>
        </p:nvSpPr>
        <p:spPr>
          <a:xfrm>
            <a:off x="868680" y="3328416"/>
            <a:ext cx="3307080" cy="2660904"/>
          </a:xfrm>
          <a:prstGeom prst="roundRect">
            <a:avLst>
              <a:gd name="adj" fmla="val 4124"/>
            </a:avLst>
          </a:prstGeom>
          <a:solidFill>
            <a:srgbClr val="EEF0F8"/>
          </a:solidFill>
          <a:ln w="12700">
            <a:solidFill>
              <a:srgbClr val="EEF0F8"/>
            </a:solidFill>
            <a:prstDash val="solid"/>
          </a:ln>
        </p:spPr>
      </p:sp>
      <p:sp>
        <p:nvSpPr>
          <p:cNvPr id="5" name="Text 3"/>
          <p:cNvSpPr txBox="1"/>
          <p:nvPr/>
        </p:nvSpPr>
        <p:spPr>
          <a:xfrm>
            <a:off x="1143000" y="3602736"/>
            <a:ext cx="2758440" cy="850392"/>
          </a:xfrm>
          <a:prstGeom prst="rect">
            <a:avLst/>
          </a:prstGeom>
          <a:noFill/>
          <a:ln/>
        </p:spPr>
        <p:txBody>
          <a:bodyPr wrap="square" lIns="0" tIns="0" rIns="0" bIns="0" rtlCol="0" anchor="t"/>
          <a:lstStyle/>
          <a:p>
            <a:pPr indent="0" marL="0">
              <a:buNone/>
            </a:pPr>
            <a:r>
              <a:rPr lang="en-US" sz="1900" dirty="0">
                <a:solidFill>
                  <a:srgbClr val="2222C6"/>
                </a:solidFill>
              </a:rPr>
              <a:t>Par renforcement</a:t>
            </a:r>
            <a:endParaRPr lang="en-US" sz="1900" dirty="0"/>
          </a:p>
        </p:txBody>
      </p:sp>
      <p:sp>
        <p:nvSpPr>
          <p:cNvPr id="6" name="Text 4"/>
          <p:cNvSpPr txBox="1"/>
          <p:nvPr/>
        </p:nvSpPr>
        <p:spPr>
          <a:xfrm>
            <a:off x="1143000" y="4453128"/>
            <a:ext cx="2758440" cy="1353312"/>
          </a:xfrm>
          <a:prstGeom prst="rect">
            <a:avLst/>
          </a:prstGeom>
          <a:noFill/>
          <a:ln/>
        </p:spPr>
        <p:txBody>
          <a:bodyPr wrap="square" lIns="0" tIns="0" rIns="0" bIns="0" rtlCol="0" anchor="t"/>
          <a:lstStyle/>
          <a:p>
            <a:pPr indent="0" marL="0">
              <a:spcAft>
                <a:spcPts val="800"/>
              </a:spcAft>
              <a:buNone/>
            </a:pPr>
            <a:r>
              <a:rPr lang="en-US" sz="1400" dirty="0">
                <a:solidFill>
                  <a:srgbClr val="2A2B31"/>
                </a:solidFill>
              </a:rPr>
              <a:t>Apprentissage par essai et erreur : le système a une entrée et teste des sorties, avec le jeu de go par exemple. IA la plus faible, notamment car lente.</a:t>
            </a:r>
            <a:endParaRPr lang="en-US" sz="1400" dirty="0"/>
          </a:p>
        </p:txBody>
      </p:sp>
      <p:sp>
        <p:nvSpPr>
          <p:cNvPr id="7" name="card"/>
          <p:cNvSpPr/>
          <p:nvPr/>
        </p:nvSpPr>
        <p:spPr>
          <a:xfrm>
            <a:off x="4450080" y="3328416"/>
            <a:ext cx="3307080" cy="2660904"/>
          </a:xfrm>
          <a:prstGeom prst="roundRect">
            <a:avLst>
              <a:gd name="adj" fmla="val 4124"/>
            </a:avLst>
          </a:prstGeom>
          <a:solidFill>
            <a:srgbClr val="EEF0F8"/>
          </a:solidFill>
          <a:ln w="12700">
            <a:solidFill>
              <a:srgbClr val="EEF0F8"/>
            </a:solidFill>
            <a:prstDash val="solid"/>
          </a:ln>
        </p:spPr>
      </p:sp>
      <p:sp>
        <p:nvSpPr>
          <p:cNvPr id="8" name="Text 6"/>
          <p:cNvSpPr txBox="1"/>
          <p:nvPr/>
        </p:nvSpPr>
        <p:spPr>
          <a:xfrm>
            <a:off x="4724400" y="3602736"/>
            <a:ext cx="2758440" cy="850392"/>
          </a:xfrm>
          <a:prstGeom prst="rect">
            <a:avLst/>
          </a:prstGeom>
          <a:noFill/>
          <a:ln/>
        </p:spPr>
        <p:txBody>
          <a:bodyPr wrap="square" lIns="0" tIns="0" rIns="0" bIns="0" rtlCol="0" anchor="t"/>
          <a:lstStyle/>
          <a:p>
            <a:pPr indent="0" marL="0">
              <a:buNone/>
            </a:pPr>
            <a:r>
              <a:rPr lang="en-US" sz="1900" dirty="0">
                <a:solidFill>
                  <a:srgbClr val="2222C6"/>
                </a:solidFill>
              </a:rPr>
              <a:t>Supervisé</a:t>
            </a:r>
            <a:endParaRPr lang="en-US" sz="1900" dirty="0"/>
          </a:p>
        </p:txBody>
      </p:sp>
      <p:sp>
        <p:nvSpPr>
          <p:cNvPr id="9" name="Text 7"/>
          <p:cNvSpPr txBox="1"/>
          <p:nvPr/>
        </p:nvSpPr>
        <p:spPr>
          <a:xfrm>
            <a:off x="4724400" y="4453128"/>
            <a:ext cx="2758440" cy="1353312"/>
          </a:xfrm>
          <a:prstGeom prst="rect">
            <a:avLst/>
          </a:prstGeom>
          <a:noFill/>
          <a:ln/>
        </p:spPr>
        <p:txBody>
          <a:bodyPr wrap="square" lIns="0" tIns="0" rIns="0" bIns="0" rtlCol="0" anchor="t"/>
          <a:lstStyle/>
          <a:p>
            <a:pPr indent="0" marL="0">
              <a:spcAft>
                <a:spcPts val="800"/>
              </a:spcAft>
              <a:buNone/>
            </a:pPr>
            <a:r>
              <a:rPr lang="en-US" sz="1400" dirty="0">
                <a:solidFill>
                  <a:srgbClr val="2A2B31"/>
                </a:solidFill>
              </a:rPr>
              <a:t>Apprentissage à partir d’exemples dans lesquels le résultat attendu est fourni avec les données d’entrée.</a:t>
            </a:r>
            <a:endParaRPr lang="en-US" sz="1400" dirty="0"/>
          </a:p>
        </p:txBody>
      </p:sp>
      <p:sp>
        <p:nvSpPr>
          <p:cNvPr id="10" name="card"/>
          <p:cNvSpPr/>
          <p:nvPr/>
        </p:nvSpPr>
        <p:spPr>
          <a:xfrm>
            <a:off x="8031480" y="3328416"/>
            <a:ext cx="3307080" cy="2660904"/>
          </a:xfrm>
          <a:prstGeom prst="roundRect">
            <a:avLst>
              <a:gd name="adj" fmla="val 4124"/>
            </a:avLst>
          </a:prstGeom>
          <a:solidFill>
            <a:srgbClr val="EEF0F8"/>
          </a:solidFill>
          <a:ln w="12700">
            <a:solidFill>
              <a:srgbClr val="EEF0F8"/>
            </a:solidFill>
            <a:prstDash val="solid"/>
          </a:ln>
        </p:spPr>
      </p:sp>
      <p:sp>
        <p:nvSpPr>
          <p:cNvPr id="11" name="Text 9"/>
          <p:cNvSpPr txBox="1"/>
          <p:nvPr/>
        </p:nvSpPr>
        <p:spPr>
          <a:xfrm>
            <a:off x="8305800" y="3602736"/>
            <a:ext cx="2758440" cy="850392"/>
          </a:xfrm>
          <a:prstGeom prst="rect">
            <a:avLst/>
          </a:prstGeom>
          <a:noFill/>
          <a:ln/>
        </p:spPr>
        <p:txBody>
          <a:bodyPr wrap="square" lIns="0" tIns="0" rIns="0" bIns="0" rtlCol="0" anchor="t"/>
          <a:lstStyle/>
          <a:p>
            <a:pPr indent="0" marL="0">
              <a:buNone/>
            </a:pPr>
            <a:r>
              <a:rPr lang="en-US" sz="1900" dirty="0">
                <a:solidFill>
                  <a:srgbClr val="2222C6"/>
                </a:solidFill>
              </a:rPr>
              <a:t>Non supervisé (« clustering »)</a:t>
            </a:r>
            <a:endParaRPr lang="en-US" sz="1900" dirty="0"/>
          </a:p>
        </p:txBody>
      </p:sp>
      <p:sp>
        <p:nvSpPr>
          <p:cNvPr id="12" name="Text 10"/>
          <p:cNvSpPr txBox="1"/>
          <p:nvPr/>
        </p:nvSpPr>
        <p:spPr>
          <a:xfrm>
            <a:off x="8305800" y="4453128"/>
            <a:ext cx="2758440" cy="1353312"/>
          </a:xfrm>
          <a:prstGeom prst="rect">
            <a:avLst/>
          </a:prstGeom>
          <a:noFill/>
          <a:ln/>
        </p:spPr>
        <p:txBody>
          <a:bodyPr wrap="square" lIns="0" tIns="0" rIns="0" bIns="0" rtlCol="0" anchor="t"/>
          <a:lstStyle/>
          <a:p>
            <a:pPr indent="0" marL="0">
              <a:spcAft>
                <a:spcPts val="800"/>
              </a:spcAft>
              <a:buNone/>
            </a:pPr>
            <a:r>
              <a:rPr lang="en-US" sz="1400" dirty="0">
                <a:solidFill>
                  <a:srgbClr val="2A2B31"/>
                </a:solidFill>
              </a:rPr>
              <a:t>Apprendre à la machine le fonctionnement du monde comme on le ferait avec un enfant ; ce type d’IA en est encore à ses balbutiements.</a:t>
            </a:r>
            <a:endParaRPr lang="en-US" sz="14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L’IA créatrice de l’invention ? (3/3) Illustrations</a:t>
            </a:r>
            <a:endParaRPr lang="en-US" sz="2800" dirty="0"/>
          </a:p>
        </p:txBody>
      </p:sp>
      <p:sp>
        <p:nvSpPr>
          <p:cNvPr id="3" name="Text 1"/>
          <p:cNvSpPr txBox="1"/>
          <p:nvPr/>
        </p:nvSpPr>
        <p:spPr>
          <a:xfrm>
            <a:off x="868680" y="1463040"/>
            <a:ext cx="3986784" cy="365760"/>
          </a:xfrm>
          <a:prstGeom prst="rect">
            <a:avLst/>
          </a:prstGeom>
          <a:noFill/>
          <a:ln/>
        </p:spPr>
        <p:txBody>
          <a:bodyPr wrap="square" lIns="0" tIns="0" rIns="0" bIns="0" rtlCol="0" anchor="ctr"/>
          <a:lstStyle/>
          <a:p>
            <a:pPr indent="0" marL="0">
              <a:buNone/>
            </a:pPr>
            <a:r>
              <a:rPr lang="en-US" sz="1300" spc="100" kern="0" dirty="0">
                <a:solidFill>
                  <a:srgbClr val="2222C6"/>
                </a:solidFill>
              </a:rPr>
              <a:t>NOUVELLES OLED, PLUS EFFICACES</a:t>
            </a:r>
            <a:endParaRPr lang="en-US" sz="1300" dirty="0"/>
          </a:p>
        </p:txBody>
      </p:sp>
      <p:sp>
        <p:nvSpPr>
          <p:cNvPr id="4" name="Text 2"/>
          <p:cNvSpPr txBox="1"/>
          <p:nvPr/>
        </p:nvSpPr>
        <p:spPr>
          <a:xfrm>
            <a:off x="868680" y="1965960"/>
            <a:ext cx="3986784" cy="4023360"/>
          </a:xfrm>
          <a:prstGeom prst="rect">
            <a:avLst/>
          </a:prstGeom>
          <a:noFill/>
          <a:ln/>
        </p:spPr>
        <p:txBody>
          <a:bodyPr wrap="square" lIns="0" tIns="0" rIns="0" bIns="0" rtlCol="0" anchor="t"/>
          <a:lstStyle/>
          <a:p>
            <a:pPr indent="0" marL="0">
              <a:spcAft>
                <a:spcPts val="900"/>
              </a:spcAft>
              <a:buNone/>
            </a:pPr>
            <a:r>
              <a:rPr lang="en-US" sz="1700" dirty="0">
                <a:solidFill>
                  <a:srgbClr val="2A2B31"/>
                </a:solidFill>
              </a:rPr>
              <a:t>Nouvelles diodes électroluminescentes organiques (« OLED »), plus efficaces :</a:t>
            </a:r>
            <a:endParaRPr lang="en-US" sz="1700" dirty="0"/>
          </a:p>
          <a:p>
            <a:pPr marL="228600" indent="-228600">
              <a:spcAft>
                <a:spcPts val="900"/>
              </a:spcAft>
              <a:buSzPct val="100000"/>
              <a:buFont typeface="Arial"/>
              <a:buChar char="•"/>
            </a:pPr>
            <a:r>
              <a:rPr lang="en-US" sz="1700" dirty="0">
                <a:solidFill>
                  <a:srgbClr val="2A2B31"/>
                </a:solidFill>
              </a:rPr>
              <a:t>WO2015175678 (A1), </a:t>
            </a:r>
            <a:r>
              <a:rPr lang="en-US" sz="1700" i="1" dirty="0">
                <a:solidFill>
                  <a:srgbClr val="2A2B31"/>
                </a:solidFill>
              </a:rPr>
              <a:t>Organic light-emitting diode materials</a:t>
            </a:r>
            <a:r>
              <a:rPr lang="en-US" sz="1700" dirty="0">
                <a:solidFill>
                  <a:srgbClr val="2A2B31"/>
                </a:solidFill>
              </a:rPr>
              <a:t> (19 novembre 2015), Harvard College.</a:t>
            </a:r>
            <a:endParaRPr lang="en-US" sz="1700" dirty="0"/>
          </a:p>
        </p:txBody>
      </p:sp>
      <p:sp>
        <p:nvSpPr>
          <p:cNvPr id="5" name="Shape 3"/>
          <p:cNvSpPr/>
          <p:nvPr/>
        </p:nvSpPr>
        <p:spPr>
          <a:xfrm>
            <a:off x="5129784" y="1280160"/>
            <a:ext cx="6437376" cy="4709160"/>
          </a:xfrm>
          <a:prstGeom prst="roundRect">
            <a:avLst>
              <a:gd name="adj" fmla="val 2330"/>
            </a:avLst>
          </a:prstGeom>
          <a:solidFill>
            <a:srgbClr val="EEF0F8"/>
          </a:solidFill>
          <a:ln w="12700">
            <a:solidFill>
              <a:srgbClr val="EEF0F8"/>
            </a:solidFill>
            <a:prstDash val="solid"/>
          </a:ln>
        </p:spPr>
      </p:sp>
      <p:sp>
        <p:nvSpPr>
          <p:cNvPr id="6" name="Text 4"/>
          <p:cNvSpPr txBox="1"/>
          <p:nvPr/>
        </p:nvSpPr>
        <p:spPr>
          <a:xfrm>
            <a:off x="5358384" y="1463040"/>
            <a:ext cx="5980176" cy="365760"/>
          </a:xfrm>
          <a:prstGeom prst="rect">
            <a:avLst/>
          </a:prstGeom>
          <a:noFill/>
          <a:ln/>
        </p:spPr>
        <p:txBody>
          <a:bodyPr wrap="square" lIns="0" tIns="0" rIns="0" bIns="0" rtlCol="0" anchor="ctr"/>
          <a:lstStyle/>
          <a:p>
            <a:pPr indent="0" marL="0">
              <a:buNone/>
            </a:pPr>
            <a:r>
              <a:rPr lang="en-US" sz="1300" spc="100" kern="0" dirty="0">
                <a:solidFill>
                  <a:srgbClr val="2222C6"/>
                </a:solidFill>
              </a:rPr>
              <a:t>CRÉATIONS « IN SILICO »</a:t>
            </a:r>
            <a:endParaRPr lang="en-US" sz="1300" dirty="0"/>
          </a:p>
        </p:txBody>
      </p:sp>
      <p:sp>
        <p:nvSpPr>
          <p:cNvPr id="7" name="Text 5"/>
          <p:cNvSpPr txBox="1"/>
          <p:nvPr/>
        </p:nvSpPr>
        <p:spPr>
          <a:xfrm>
            <a:off x="5358384" y="1965960"/>
            <a:ext cx="5980176" cy="4023360"/>
          </a:xfrm>
          <a:prstGeom prst="rect">
            <a:avLst/>
          </a:prstGeom>
          <a:noFill/>
          <a:ln/>
        </p:spPr>
        <p:txBody>
          <a:bodyPr wrap="square" lIns="0" tIns="0" rIns="0" bIns="0" rtlCol="0" anchor="t"/>
          <a:lstStyle/>
          <a:p>
            <a:pPr indent="0" marL="0">
              <a:spcAft>
                <a:spcPts val="900"/>
              </a:spcAft>
              <a:buNone/>
            </a:pPr>
            <a:r>
              <a:rPr lang="en-US" sz="1700" dirty="0">
                <a:solidFill>
                  <a:srgbClr val="2A2B31"/>
                </a:solidFill>
              </a:rPr>
              <a:t>Identification de nouveaux composés, issus de </a:t>
            </a:r>
            <a:r>
              <a:rPr lang="en-US" sz="1700" b="1" dirty="0">
                <a:solidFill>
                  <a:srgbClr val="2A2B31"/>
                </a:solidFill>
              </a:rPr>
              <a:t>créations « in silico »</a:t>
            </a:r>
            <a:r>
              <a:rPr lang="en-US" sz="1700" dirty="0">
                <a:solidFill>
                  <a:srgbClr val="2A2B31"/>
                </a:solidFill>
              </a:rPr>
              <a:t>, voire d’applications nouvelles de composés connus, à présent protégés par des brevets d’invention :</a:t>
            </a:r>
            <a:endParaRPr lang="en-US" sz="1700" dirty="0"/>
          </a:p>
          <a:p>
            <a:pPr marL="228600" indent="-228600">
              <a:spcAft>
                <a:spcPts val="900"/>
              </a:spcAft>
              <a:buSzPct val="100000"/>
              <a:buFont typeface="Arial"/>
              <a:buChar char="•"/>
            </a:pPr>
            <a:r>
              <a:rPr lang="en-US" sz="1700" dirty="0">
                <a:solidFill>
                  <a:srgbClr val="2A2B31"/>
                </a:solidFill>
              </a:rPr>
              <a:t>EP 2983654 A1, 17 février 2016, « </a:t>
            </a:r>
            <a:r>
              <a:rPr lang="en-US" sz="1700" i="1" dirty="0">
                <a:solidFill>
                  <a:srgbClr val="2A2B31"/>
                </a:solidFill>
              </a:rPr>
              <a:t>Methods for the treatment of cancer using coenzyme q10 combination therapies</a:t>
            </a:r>
            <a:r>
              <a:rPr lang="en-US" sz="1700" dirty="0">
                <a:solidFill>
                  <a:srgbClr val="2A2B31"/>
                </a:solidFill>
              </a:rPr>
              <a:t> », obtenu par la plateforme « Interrogative biology » de Berg Health Corp.</a:t>
            </a:r>
            <a:endParaRPr lang="en-US" sz="1700" dirty="0"/>
          </a:p>
          <a:p>
            <a:pPr marL="228600" indent="-228600">
              <a:spcAft>
                <a:spcPts val="900"/>
              </a:spcAft>
              <a:buSzPct val="100000"/>
              <a:buFont typeface="Arial"/>
              <a:buChar char="•"/>
            </a:pPr>
            <a:r>
              <a:rPr lang="en-US" sz="1700" dirty="0">
                <a:solidFill>
                  <a:srgbClr val="2A2B31"/>
                </a:solidFill>
              </a:rPr>
              <a:t>EP 0824541 B1, 16 décembre 2009, « </a:t>
            </a:r>
            <a:r>
              <a:rPr lang="en-US" sz="1700" i="1" dirty="0">
                <a:solidFill>
                  <a:srgbClr val="2A2B31"/>
                </a:solidFill>
              </a:rPr>
              <a:t>Nucleic acid ligand complexes</a:t>
            </a:r>
            <a:r>
              <a:rPr lang="en-US" sz="1700" dirty="0">
                <a:solidFill>
                  <a:srgbClr val="2A2B31"/>
                </a:solidFill>
              </a:rPr>
              <a:t> », délivré à Nextstar Pharmaceuticals et obtenu à partir de la plateforme SELEX (pour « </a:t>
            </a:r>
            <a:r>
              <a:rPr lang="en-US" sz="1700" i="1" dirty="0">
                <a:solidFill>
                  <a:srgbClr val="2A2B31"/>
                </a:solidFill>
              </a:rPr>
              <a:t>systematic evolution of ligands by exponential enrichment</a:t>
            </a:r>
            <a:r>
              <a:rPr lang="en-US" sz="1700" dirty="0">
                <a:solidFill>
                  <a:srgbClr val="2A2B31"/>
                </a:solidFill>
              </a:rPr>
              <a:t> »), elle-même protégée par le brevet EP 0823914 B1, 25 août 2004.</a:t>
            </a:r>
            <a:endParaRPr lang="en-US" sz="17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Quid de l’activité inventive avec l’IA ? (1/3)</a:t>
            </a:r>
            <a:endParaRPr lang="en-US" sz="2800" dirty="0"/>
          </a:p>
        </p:txBody>
      </p:sp>
      <p:sp>
        <p:nvSpPr>
          <p:cNvPr id="3" name="Text 1"/>
          <p:cNvSpPr txBox="1"/>
          <p:nvPr/>
        </p:nvSpPr>
        <p:spPr>
          <a:xfrm>
            <a:off x="868680" y="1508760"/>
            <a:ext cx="822960" cy="548640"/>
          </a:xfrm>
          <a:prstGeom prst="rect">
            <a:avLst/>
          </a:prstGeom>
          <a:noFill/>
          <a:ln/>
        </p:spPr>
        <p:txBody>
          <a:bodyPr wrap="square" lIns="0" tIns="0" rIns="0" bIns="0" rtlCol="0" anchor="t"/>
          <a:lstStyle/>
          <a:p>
            <a:pPr indent="0" marL="0">
              <a:buNone/>
            </a:pPr>
            <a:r>
              <a:rPr lang="en-US" sz="2600" dirty="0">
                <a:solidFill>
                  <a:srgbClr val="2222C6"/>
                </a:solidFill>
              </a:rPr>
              <a:t>01</a:t>
            </a:r>
            <a:endParaRPr lang="en-US" sz="2600" dirty="0"/>
          </a:p>
        </p:txBody>
      </p:sp>
      <p:sp>
        <p:nvSpPr>
          <p:cNvPr id="4" name="Text 2"/>
          <p:cNvSpPr txBox="1"/>
          <p:nvPr/>
        </p:nvSpPr>
        <p:spPr>
          <a:xfrm>
            <a:off x="1874520" y="1463040"/>
            <a:ext cx="9464040" cy="1371600"/>
          </a:xfrm>
          <a:prstGeom prst="rect">
            <a:avLst/>
          </a:prstGeom>
          <a:noFill/>
          <a:ln/>
        </p:spPr>
        <p:txBody>
          <a:bodyPr wrap="square" lIns="0" tIns="0" rIns="0" bIns="0" rtlCol="0" anchor="t"/>
          <a:lstStyle/>
          <a:p>
            <a:pPr indent="0" marL="0">
              <a:buNone/>
            </a:pPr>
            <a:r>
              <a:rPr lang="en-US" sz="2100" dirty="0">
                <a:solidFill>
                  <a:srgbClr val="2A2B31"/>
                </a:solidFill>
              </a:rPr>
              <a:t>L’homme se contente essentiellement de fixer un objectif à atteindre.</a:t>
            </a:r>
            <a:endParaRPr lang="en-US" sz="2100" dirty="0"/>
          </a:p>
        </p:txBody>
      </p:sp>
      <p:sp>
        <p:nvSpPr>
          <p:cNvPr id="5" name="Text 3"/>
          <p:cNvSpPr txBox="1"/>
          <p:nvPr/>
        </p:nvSpPr>
        <p:spPr>
          <a:xfrm>
            <a:off x="868680" y="3017520"/>
            <a:ext cx="822960" cy="548640"/>
          </a:xfrm>
          <a:prstGeom prst="rect">
            <a:avLst/>
          </a:prstGeom>
          <a:noFill/>
          <a:ln/>
        </p:spPr>
        <p:txBody>
          <a:bodyPr wrap="square" lIns="0" tIns="0" rIns="0" bIns="0" rtlCol="0" anchor="t"/>
          <a:lstStyle/>
          <a:p>
            <a:pPr indent="0" marL="0">
              <a:buNone/>
            </a:pPr>
            <a:r>
              <a:rPr lang="en-US" sz="2600" dirty="0">
                <a:solidFill>
                  <a:srgbClr val="2222C6"/>
                </a:solidFill>
              </a:rPr>
              <a:t>02</a:t>
            </a:r>
            <a:endParaRPr lang="en-US" sz="2600" dirty="0"/>
          </a:p>
        </p:txBody>
      </p:sp>
      <p:sp>
        <p:nvSpPr>
          <p:cNvPr id="6" name="Text 4"/>
          <p:cNvSpPr txBox="1"/>
          <p:nvPr/>
        </p:nvSpPr>
        <p:spPr>
          <a:xfrm>
            <a:off x="1874520" y="2971800"/>
            <a:ext cx="9464040" cy="1371600"/>
          </a:xfrm>
          <a:prstGeom prst="rect">
            <a:avLst/>
          </a:prstGeom>
          <a:noFill/>
          <a:ln/>
        </p:spPr>
        <p:txBody>
          <a:bodyPr wrap="square" lIns="0" tIns="0" rIns="0" bIns="0" rtlCol="0" anchor="t"/>
          <a:lstStyle/>
          <a:p>
            <a:pPr indent="0" marL="0">
              <a:buNone/>
            </a:pPr>
            <a:r>
              <a:rPr lang="en-US" sz="2100" dirty="0">
                <a:solidFill>
                  <a:srgbClr val="2A2B31"/>
                </a:solidFill>
              </a:rPr>
              <a:t>L’activité inventive se ramène ainsi à l’énoncé d’un problème, sans requérir de l’opérateur une participation active sur l’expression de la solution, en tant que telle, forgée au sein du modèle génératif de l’automate.</a:t>
            </a:r>
            <a:endParaRPr lang="en-US" sz="2100" dirty="0"/>
          </a:p>
        </p:txBody>
      </p:sp>
      <p:sp>
        <p:nvSpPr>
          <p:cNvPr id="7" name="Text 5"/>
          <p:cNvSpPr txBox="1"/>
          <p:nvPr/>
        </p:nvSpPr>
        <p:spPr>
          <a:xfrm>
            <a:off x="868680" y="4526280"/>
            <a:ext cx="822960" cy="548640"/>
          </a:xfrm>
          <a:prstGeom prst="rect">
            <a:avLst/>
          </a:prstGeom>
          <a:noFill/>
          <a:ln/>
        </p:spPr>
        <p:txBody>
          <a:bodyPr wrap="square" lIns="0" tIns="0" rIns="0" bIns="0" rtlCol="0" anchor="t"/>
          <a:lstStyle/>
          <a:p>
            <a:pPr indent="0" marL="0">
              <a:buNone/>
            </a:pPr>
            <a:r>
              <a:rPr lang="en-US" sz="2600" dirty="0">
                <a:solidFill>
                  <a:srgbClr val="2222C6"/>
                </a:solidFill>
              </a:rPr>
              <a:t>03</a:t>
            </a:r>
            <a:endParaRPr lang="en-US" sz="2600" dirty="0"/>
          </a:p>
        </p:txBody>
      </p:sp>
      <p:sp>
        <p:nvSpPr>
          <p:cNvPr id="8" name="Text 6"/>
          <p:cNvSpPr txBox="1"/>
          <p:nvPr/>
        </p:nvSpPr>
        <p:spPr>
          <a:xfrm>
            <a:off x="1874520" y="4480560"/>
            <a:ext cx="9464040" cy="1371600"/>
          </a:xfrm>
          <a:prstGeom prst="rect">
            <a:avLst/>
          </a:prstGeom>
          <a:noFill/>
          <a:ln/>
        </p:spPr>
        <p:txBody>
          <a:bodyPr wrap="square" lIns="0" tIns="0" rIns="0" bIns="0" rtlCol="0" anchor="t"/>
          <a:lstStyle/>
          <a:p>
            <a:pPr indent="0" marL="0">
              <a:buNone/>
            </a:pPr>
            <a:r>
              <a:rPr lang="en-US" sz="2100" dirty="0">
                <a:solidFill>
                  <a:srgbClr val="2A2B31"/>
                </a:solidFill>
              </a:rPr>
              <a:t>Il n’est pas évident, dans ce contexte, de savoir qui, de l’algorithme ou de l’humain, peut alors se prévaloir de la conception de la solution inventive.</a:t>
            </a:r>
            <a:endParaRPr lang="en-US" sz="21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Quid de l’activité inventive avec l’IA ? (2/3)</a:t>
            </a:r>
            <a:endParaRPr lang="en-US" sz="2800" dirty="0"/>
          </a:p>
        </p:txBody>
      </p:sp>
      <p:sp>
        <p:nvSpPr>
          <p:cNvPr id="3" name="body"/>
          <p:cNvSpPr txBox="1"/>
          <p:nvPr/>
        </p:nvSpPr>
        <p:spPr>
          <a:xfrm>
            <a:off x="868680" y="1463040"/>
            <a:ext cx="10469880" cy="4526280"/>
          </a:xfrm>
          <a:prstGeom prst="rect">
            <a:avLst/>
          </a:prstGeom>
          <a:noFill/>
          <a:ln/>
        </p:spPr>
        <p:txBody>
          <a:bodyPr wrap="square" lIns="0" tIns="0" rIns="0" bIns="0" rtlCol="0" anchor="t"/>
          <a:lstStyle/>
          <a:p>
            <a:pPr indent="0" marL="0">
              <a:spcAft>
                <a:spcPts val="1300"/>
              </a:spcAft>
              <a:buNone/>
            </a:pPr>
            <a:r>
              <a:rPr lang="en-US" sz="2400" dirty="0">
                <a:solidFill>
                  <a:srgbClr val="2A2B31"/>
                </a:solidFill>
              </a:rPr>
              <a:t>Le </a:t>
            </a:r>
            <a:r>
              <a:rPr lang="en-US" sz="2400" b="1" dirty="0">
                <a:solidFill>
                  <a:srgbClr val="2A2B31"/>
                </a:solidFill>
              </a:rPr>
              <a:t>criblage</a:t>
            </a:r>
            <a:r>
              <a:rPr lang="en-US" sz="2400" dirty="0">
                <a:solidFill>
                  <a:srgbClr val="2A2B31"/>
                </a:solidFill>
              </a:rPr>
              <a:t> « </a:t>
            </a:r>
            <a:r>
              <a:rPr lang="en-US" sz="2400" i="1" dirty="0">
                <a:solidFill>
                  <a:srgbClr val="2A2B31"/>
                </a:solidFill>
              </a:rPr>
              <a:t>in silico</a:t>
            </a:r>
            <a:r>
              <a:rPr lang="en-US" sz="2400" dirty="0">
                <a:solidFill>
                  <a:srgbClr val="2A2B31"/>
                </a:solidFill>
              </a:rPr>
              <a:t> » de molécules a été considéré, sous certaines conditions, comme pouvant être issu d’une activité inventive.</a:t>
            </a:r>
            <a:endParaRPr lang="en-US" sz="2400" dirty="0"/>
          </a:p>
          <a:p>
            <a:pPr marL="228600" indent="-228600">
              <a:spcAft>
                <a:spcPts val="1300"/>
              </a:spcAft>
              <a:buSzPct val="100000"/>
              <a:buFont typeface="Arial"/>
              <a:buChar char="•"/>
            </a:pPr>
            <a:r>
              <a:rPr lang="en-US" sz="2400" b="1" dirty="0">
                <a:solidFill>
                  <a:srgbClr val="2A2B31"/>
                </a:solidFill>
              </a:rPr>
              <a:t>T 0643/12</a:t>
            </a:r>
            <a:r>
              <a:rPr lang="en-US" sz="2400" dirty="0">
                <a:solidFill>
                  <a:srgbClr val="2A2B31"/>
                </a:solidFill>
              </a:rPr>
              <a:t> (18 juin 2014) : un nouveau composé conduisant à l’amélioration de quatre paramètres justifie un caractère inventif.</a:t>
            </a:r>
            <a:endParaRPr lang="en-US" sz="2400" dirty="0"/>
          </a:p>
          <a:p>
            <a:pPr indent="0" marL="0">
              <a:spcAft>
                <a:spcPts val="1300"/>
              </a:spcAft>
              <a:buNone/>
            </a:pPr>
            <a:r>
              <a:rPr lang="en-US" sz="2400" dirty="0">
                <a:solidFill>
                  <a:srgbClr val="2A2B31"/>
                </a:solidFill>
              </a:rPr>
              <a:t>En général, il a été admis que la </a:t>
            </a:r>
            <a:r>
              <a:rPr lang="en-US" sz="2400" b="1" dirty="0">
                <a:solidFill>
                  <a:srgbClr val="2A2B31"/>
                </a:solidFill>
              </a:rPr>
              <a:t>sélection de paramètres</a:t>
            </a:r>
            <a:r>
              <a:rPr lang="en-US" sz="2400" dirty="0">
                <a:solidFill>
                  <a:srgbClr val="2A2B31"/>
                </a:solidFill>
              </a:rPr>
              <a:t> devait aussi être prise en compte dans l’évaluation de l’évidence de la solution technique (voir la décision T 0073/85, page suivante).</a:t>
            </a:r>
            <a:endParaRPr lang="en-US" sz="24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Quid de l’activité inventive avec l’IA ? (2/3, suite)</a:t>
            </a:r>
            <a:endParaRPr lang="en-US" sz="2800" dirty="0"/>
          </a:p>
        </p:txBody>
      </p:sp>
      <p:sp>
        <p:nvSpPr>
          <p:cNvPr id="3" name="quote-card"/>
          <p:cNvSpPr/>
          <p:nvPr/>
        </p:nvSpPr>
        <p:spPr>
          <a:xfrm>
            <a:off x="868680" y="1463040"/>
            <a:ext cx="10469880" cy="3054096"/>
          </a:xfrm>
          <a:prstGeom prst="roundRect">
            <a:avLst>
              <a:gd name="adj" fmla="val 3593"/>
            </a:avLst>
          </a:prstGeom>
          <a:solidFill>
            <a:srgbClr val="EEF0F8"/>
          </a:solidFill>
          <a:ln w="12700">
            <a:solidFill>
              <a:srgbClr val="EEF0F8"/>
            </a:solidFill>
            <a:prstDash val="solid"/>
          </a:ln>
        </p:spPr>
      </p:sp>
      <p:sp>
        <p:nvSpPr>
          <p:cNvPr id="4" name="Text 2"/>
          <p:cNvSpPr txBox="1"/>
          <p:nvPr/>
        </p:nvSpPr>
        <p:spPr>
          <a:xfrm>
            <a:off x="1280160" y="1664208"/>
            <a:ext cx="9646920" cy="274320"/>
          </a:xfrm>
          <a:prstGeom prst="rect">
            <a:avLst/>
          </a:prstGeom>
          <a:noFill/>
          <a:ln/>
        </p:spPr>
        <p:txBody>
          <a:bodyPr wrap="square" lIns="0" tIns="0" rIns="0" bIns="0" rtlCol="0" anchor="ctr"/>
          <a:lstStyle/>
          <a:p>
            <a:pPr indent="0" marL="0">
              <a:buNone/>
            </a:pPr>
            <a:r>
              <a:rPr lang="en-US" sz="1200" spc="200" kern="0" dirty="0">
                <a:solidFill>
                  <a:srgbClr val="2222C6"/>
                </a:solidFill>
              </a:rPr>
              <a:t>T 0073/85 (14 JANVIER 1988)</a:t>
            </a:r>
            <a:endParaRPr lang="en-US" sz="1200" dirty="0"/>
          </a:p>
        </p:txBody>
      </p:sp>
      <p:sp>
        <p:nvSpPr>
          <p:cNvPr id="5" name="Text 3"/>
          <p:cNvSpPr txBox="1"/>
          <p:nvPr/>
        </p:nvSpPr>
        <p:spPr>
          <a:xfrm>
            <a:off x="1280160" y="1965960"/>
            <a:ext cx="9646920" cy="2414016"/>
          </a:xfrm>
          <a:prstGeom prst="rect">
            <a:avLst/>
          </a:prstGeom>
          <a:noFill/>
          <a:ln/>
        </p:spPr>
        <p:txBody>
          <a:bodyPr wrap="square" lIns="0" tIns="0" rIns="0" bIns="0" rtlCol="0" anchor="t"/>
          <a:lstStyle/>
          <a:p>
            <a:pPr indent="0" marL="0">
              <a:spcAft>
                <a:spcPts val="1000"/>
              </a:spcAft>
              <a:buNone/>
            </a:pPr>
            <a:r>
              <a:rPr lang="en-US" sz="1800" i="1" dirty="0">
                <a:solidFill>
                  <a:srgbClr val="2A2B31"/>
                </a:solidFill>
              </a:rPr>
              <a:t>« Ce qui devait effectivement être qualifié de surprenant, c’était précisément le fait que l’amélioration recherchée de la propriété en vue de résoudre le problème était obtenue non pas en modifiant spécifiquement les paramètres de structure, comme tel était habituellement le cas, mais en changeant les paramètres du procédé. […] La question déterminante est au contraire de savoir si l’homme du métier aurait proposé ou, faute de pouvoir effectuer des prévisions, essayé en priorité de combiner des mesures connues en soi, comme revendiqué en l’espèce, parce qu’il en escomptait une optimisation en vue de résoudre le problème. »</a:t>
            </a:r>
            <a:endParaRPr lang="en-US" sz="1800" dirty="0"/>
          </a:p>
        </p:txBody>
      </p:sp>
      <p:sp>
        <p:nvSpPr>
          <p:cNvPr id="6" name="Text 4"/>
          <p:cNvSpPr txBox="1"/>
          <p:nvPr/>
        </p:nvSpPr>
        <p:spPr>
          <a:xfrm>
            <a:off x="868680" y="4791456"/>
            <a:ext cx="10469880" cy="1197864"/>
          </a:xfrm>
          <a:prstGeom prst="rect">
            <a:avLst/>
          </a:prstGeom>
          <a:noFill/>
          <a:ln/>
        </p:spPr>
        <p:txBody>
          <a:bodyPr wrap="square" lIns="0" tIns="0" rIns="0" bIns="0" rtlCol="0" anchor="t"/>
          <a:lstStyle/>
          <a:p>
            <a:pPr indent="0" marL="0">
              <a:spcAft>
                <a:spcPts val="1100"/>
              </a:spcAft>
              <a:buNone/>
            </a:pPr>
            <a:r>
              <a:rPr lang="en-US" sz="2000" b="1" dirty="0">
                <a:solidFill>
                  <a:srgbClr val="2A2B31"/>
                </a:solidFill>
              </a:rPr>
              <a:t>Conclusion : il est possible qu’il y ait une non-évidence si l’homme du métier doit faire des choix et prendre des décisions.</a:t>
            </a:r>
            <a:endParaRPr lang="en-US" sz="20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Quid de l’activité inventive avec l’IA ? (3/3)</a:t>
            </a:r>
            <a:endParaRPr lang="en-US" sz="2800" dirty="0"/>
          </a:p>
        </p:txBody>
      </p:sp>
      <p:sp>
        <p:nvSpPr>
          <p:cNvPr id="3" name="body"/>
          <p:cNvSpPr txBox="1"/>
          <p:nvPr/>
        </p:nvSpPr>
        <p:spPr>
          <a:xfrm>
            <a:off x="868680" y="1463040"/>
            <a:ext cx="10469880" cy="4526280"/>
          </a:xfrm>
          <a:prstGeom prst="rect">
            <a:avLst/>
          </a:prstGeom>
          <a:noFill/>
          <a:ln/>
        </p:spPr>
        <p:txBody>
          <a:bodyPr wrap="square" lIns="0" tIns="0" rIns="0" bIns="0" rtlCol="0" anchor="t"/>
          <a:lstStyle/>
          <a:p>
            <a:pPr indent="0" marL="0">
              <a:spcAft>
                <a:spcPts val="1100"/>
              </a:spcAft>
              <a:buNone/>
            </a:pPr>
            <a:r>
              <a:rPr lang="en-US" sz="2000" b="1" dirty="0">
                <a:solidFill>
                  <a:srgbClr val="2A2B31"/>
                </a:solidFill>
              </a:rPr>
              <a:t>Un seuil de l’inventivité plus élevé.</a:t>
            </a:r>
            <a:endParaRPr lang="en-US" sz="2000" dirty="0"/>
          </a:p>
          <a:p>
            <a:pPr marL="228600" indent="-228600">
              <a:spcAft>
                <a:spcPts val="1100"/>
              </a:spcAft>
              <a:buSzPct val="100000"/>
              <a:buFont typeface="Arial"/>
              <a:buChar char="•"/>
            </a:pPr>
            <a:r>
              <a:rPr lang="en-US" sz="2000" dirty="0">
                <a:solidFill>
                  <a:srgbClr val="2A2B31"/>
                </a:solidFill>
              </a:rPr>
              <a:t>Recours généralisé à des indices secondaires prouvant l’activité inventive, « secondaires » parce que généralement insuffisants : un seul d’entre eux ne suffit pas.</a:t>
            </a:r>
            <a:endParaRPr lang="en-US" sz="2000" dirty="0"/>
          </a:p>
          <a:p>
            <a:pPr marL="228600" indent="-228600">
              <a:spcAft>
                <a:spcPts val="1100"/>
              </a:spcAft>
              <a:buSzPct val="100000"/>
              <a:buFont typeface="Arial"/>
              <a:buChar char="•"/>
            </a:pPr>
            <a:r>
              <a:rPr lang="en-US" sz="2000" dirty="0">
                <a:solidFill>
                  <a:srgbClr val="2A2B31"/>
                </a:solidFill>
              </a:rPr>
              <a:t>Comme souligné dans les décisions T 0073/85 et T 0643/12, lorsque des paramètres sortent du cadre connu, c’est un argument en faveur du caractère inventif de l’objet produit. Le caractère surprenant de leur combinaison peut aussi constituer un argument en faveur de l’absence d’évidence de la solution.</a:t>
            </a:r>
            <a:endParaRPr lang="en-US" sz="2000" dirty="0"/>
          </a:p>
          <a:p>
            <a:pPr marL="228600" indent="-228600">
              <a:spcAft>
                <a:spcPts val="1100"/>
              </a:spcAft>
              <a:buSzPct val="100000"/>
              <a:buFont typeface="Arial"/>
              <a:buChar char="•"/>
            </a:pPr>
            <a:r>
              <a:rPr lang="en-US" sz="2000" dirty="0">
                <a:solidFill>
                  <a:srgbClr val="2A2B31"/>
                </a:solidFill>
              </a:rPr>
              <a:t>On peut également jouer sur le niveau de l’homme du métier, mais il semble souhaitable qu’il demeure d’un niveau assez élevé, et en aucun cas un robot.</a:t>
            </a:r>
            <a:endParaRPr lang="en-US" sz="20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L’IA en tant que création : appréciation de la brevetabilité (1/3)</a:t>
            </a:r>
            <a:endParaRPr lang="en-US" sz="2800" dirty="0"/>
          </a:p>
        </p:txBody>
      </p:sp>
      <p:sp>
        <p:nvSpPr>
          <p:cNvPr id="3" name="Text 1"/>
          <p:cNvSpPr txBox="1"/>
          <p:nvPr/>
        </p:nvSpPr>
        <p:spPr>
          <a:xfrm>
            <a:off x="868680" y="1920240"/>
            <a:ext cx="4983480" cy="365760"/>
          </a:xfrm>
          <a:prstGeom prst="rect">
            <a:avLst/>
          </a:prstGeom>
          <a:noFill/>
          <a:ln/>
        </p:spPr>
        <p:txBody>
          <a:bodyPr wrap="square" lIns="0" tIns="0" rIns="0" bIns="0" rtlCol="0" anchor="ctr"/>
          <a:lstStyle/>
          <a:p>
            <a:pPr indent="0" marL="0">
              <a:buNone/>
            </a:pPr>
            <a:r>
              <a:rPr lang="en-US" sz="1300" spc="100" kern="0" dirty="0">
                <a:solidFill>
                  <a:srgbClr val="2222C6"/>
                </a:solidFill>
              </a:rPr>
              <a:t>JURISPRUDENCE DE L’OEB</a:t>
            </a:r>
            <a:endParaRPr lang="en-US" sz="1300" dirty="0"/>
          </a:p>
        </p:txBody>
      </p:sp>
      <p:sp>
        <p:nvSpPr>
          <p:cNvPr id="4" name="Text 2"/>
          <p:cNvSpPr txBox="1"/>
          <p:nvPr/>
        </p:nvSpPr>
        <p:spPr>
          <a:xfrm>
            <a:off x="868680" y="2423160"/>
            <a:ext cx="4983480" cy="3566160"/>
          </a:xfrm>
          <a:prstGeom prst="rect">
            <a:avLst/>
          </a:prstGeom>
          <a:noFill/>
          <a:ln/>
        </p:spPr>
        <p:txBody>
          <a:bodyPr wrap="square" lIns="0" tIns="0" rIns="0" bIns="0" rtlCol="0" anchor="t"/>
          <a:lstStyle/>
          <a:p>
            <a:pPr indent="0" marL="0">
              <a:spcAft>
                <a:spcPts val="1000"/>
              </a:spcAft>
              <a:buNone/>
            </a:pPr>
            <a:r>
              <a:rPr lang="en-US" sz="1900" dirty="0">
                <a:solidFill>
                  <a:srgbClr val="2A2B31"/>
                </a:solidFill>
              </a:rPr>
              <a:t>L’IA s’appuie sur des méthodes mathématiques, donc non brevetables en tant que telles en application de l’article 52 CBE ; l’utilisation de moyens techniques prouve la technicité, mais la brevetabilité est soumise à une contribution inventive technique (activité inventive, article 56 CBE).</a:t>
            </a:r>
            <a:endParaRPr lang="en-US" sz="1900" dirty="0"/>
          </a:p>
          <a:p>
            <a:pPr marL="228600" indent="-228600">
              <a:spcAft>
                <a:spcPts val="1000"/>
              </a:spcAft>
              <a:buSzPct val="100000"/>
              <a:buFont typeface="Arial"/>
              <a:buChar char="•"/>
            </a:pPr>
            <a:r>
              <a:rPr lang="en-US" sz="1900" b="1" dirty="0">
                <a:solidFill>
                  <a:srgbClr val="2A2B31"/>
                </a:solidFill>
              </a:rPr>
              <a:t>Problématique des inventions mises en œuvre par ordinateur.</a:t>
            </a:r>
            <a:endParaRPr lang="en-US" sz="1900" dirty="0"/>
          </a:p>
        </p:txBody>
      </p:sp>
      <p:sp>
        <p:nvSpPr>
          <p:cNvPr id="5" name="Shape 3"/>
          <p:cNvSpPr/>
          <p:nvPr/>
        </p:nvSpPr>
        <p:spPr>
          <a:xfrm>
            <a:off x="6126480" y="1737360"/>
            <a:ext cx="5440680" cy="4251960"/>
          </a:xfrm>
          <a:prstGeom prst="roundRect">
            <a:avLst>
              <a:gd name="adj" fmla="val 2581"/>
            </a:avLst>
          </a:prstGeom>
          <a:solidFill>
            <a:srgbClr val="EEF0F8"/>
          </a:solidFill>
          <a:ln w="12700">
            <a:solidFill>
              <a:srgbClr val="EEF0F8"/>
            </a:solidFill>
            <a:prstDash val="solid"/>
          </a:ln>
        </p:spPr>
      </p:sp>
      <p:sp>
        <p:nvSpPr>
          <p:cNvPr id="6" name="Text 4"/>
          <p:cNvSpPr txBox="1"/>
          <p:nvPr/>
        </p:nvSpPr>
        <p:spPr>
          <a:xfrm>
            <a:off x="6355080" y="1920240"/>
            <a:ext cx="4983480" cy="365760"/>
          </a:xfrm>
          <a:prstGeom prst="rect">
            <a:avLst/>
          </a:prstGeom>
          <a:noFill/>
          <a:ln/>
        </p:spPr>
        <p:txBody>
          <a:bodyPr wrap="square" lIns="0" tIns="0" rIns="0" bIns="0" rtlCol="0" anchor="ctr"/>
          <a:lstStyle/>
          <a:p>
            <a:pPr indent="0" marL="0">
              <a:buNone/>
            </a:pPr>
            <a:r>
              <a:rPr lang="en-US" sz="1300" spc="100" kern="0" dirty="0">
                <a:solidFill>
                  <a:srgbClr val="2222C6"/>
                </a:solidFill>
              </a:rPr>
              <a:t>DIRECTIVES DE L’OEB, G-II, 3.3.1</a:t>
            </a:r>
            <a:endParaRPr lang="en-US" sz="1300" dirty="0"/>
          </a:p>
        </p:txBody>
      </p:sp>
      <p:sp>
        <p:nvSpPr>
          <p:cNvPr id="7" name="Text 5"/>
          <p:cNvSpPr txBox="1"/>
          <p:nvPr/>
        </p:nvSpPr>
        <p:spPr>
          <a:xfrm>
            <a:off x="6355080" y="2423160"/>
            <a:ext cx="4983480" cy="3566160"/>
          </a:xfrm>
          <a:prstGeom prst="rect">
            <a:avLst/>
          </a:prstGeom>
          <a:noFill/>
          <a:ln/>
        </p:spPr>
        <p:txBody>
          <a:bodyPr wrap="square" lIns="0" tIns="0" rIns="0" bIns="0" rtlCol="0" anchor="t"/>
          <a:lstStyle/>
          <a:p>
            <a:pPr indent="0" marL="0">
              <a:spcAft>
                <a:spcPts val="1000"/>
              </a:spcAft>
              <a:buNone/>
            </a:pPr>
            <a:r>
              <a:rPr lang="en-US" sz="1900" dirty="0">
                <a:solidFill>
                  <a:srgbClr val="2A2B31"/>
                </a:solidFill>
              </a:rPr>
              <a:t>Seule une méthode totalement abstraite est exclue ; elle ne l’est pas si elle contribue au caractère technique, c’est-à-dire si elle est appliquée à un domaine technique </a:t>
            </a:r>
            <a:r>
              <a:rPr lang="en-US" sz="1900" b="1" dirty="0">
                <a:solidFill>
                  <a:srgbClr val="2A2B31"/>
                </a:solidFill>
              </a:rPr>
              <a:t>ou</a:t>
            </a:r>
            <a:r>
              <a:rPr lang="en-US" sz="1900" dirty="0">
                <a:solidFill>
                  <a:srgbClr val="2A2B31"/>
                </a:solidFill>
              </a:rPr>
              <a:t> adaptée en vue d’une mise en œuvre technique spécifique.</a:t>
            </a:r>
            <a:endParaRPr lang="en-US" sz="1900" dirty="0"/>
          </a:p>
          <a:p>
            <a:pPr marL="228600" indent="-228600">
              <a:spcAft>
                <a:spcPts val="1000"/>
              </a:spcAft>
              <a:buSzPct val="100000"/>
              <a:buFont typeface="Arial"/>
              <a:buChar char="•"/>
            </a:pPr>
            <a:r>
              <a:rPr lang="en-US" sz="1900" b="1" dirty="0">
                <a:solidFill>
                  <a:srgbClr val="2A2B31"/>
                </a:solidFill>
              </a:rPr>
              <a:t>Précisions pour les inventions mises en œuvre par ordinateur liées à l’IA.</a:t>
            </a:r>
            <a:endParaRPr lang="en-US" sz="19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L’IA en tant que création : application à un domaine technique (2/3)</a:t>
            </a:r>
            <a:endParaRPr lang="en-US" sz="2800" dirty="0"/>
          </a:p>
        </p:txBody>
      </p:sp>
      <p:sp>
        <p:nvSpPr>
          <p:cNvPr id="3" name="body"/>
          <p:cNvSpPr txBox="1"/>
          <p:nvPr/>
        </p:nvSpPr>
        <p:spPr>
          <a:xfrm>
            <a:off x="868680" y="1920240"/>
            <a:ext cx="10469880" cy="4069080"/>
          </a:xfrm>
          <a:prstGeom prst="rect">
            <a:avLst/>
          </a:prstGeom>
          <a:noFill/>
          <a:ln/>
        </p:spPr>
        <p:txBody>
          <a:bodyPr wrap="square" lIns="0" tIns="0" rIns="0" bIns="0" rtlCol="0" anchor="t"/>
          <a:lstStyle/>
          <a:p>
            <a:pPr indent="0" marL="0">
              <a:spcAft>
                <a:spcPts val="1800"/>
              </a:spcAft>
              <a:buNone/>
            </a:pPr>
            <a:r>
              <a:rPr lang="en-US" sz="2200" b="1" dirty="0">
                <a:solidFill>
                  <a:srgbClr val="2A2B31"/>
                </a:solidFill>
              </a:rPr>
              <a:t>Quelques exemples donnés par les directives :</a:t>
            </a:r>
            <a:endParaRPr lang="en-US" sz="2200" dirty="0"/>
          </a:p>
          <a:p>
            <a:pPr marL="228600" indent="-228600">
              <a:spcAft>
                <a:spcPts val="1200"/>
              </a:spcAft>
              <a:buSzPct val="100000"/>
              <a:buFont typeface="Arial"/>
              <a:buChar char="•"/>
            </a:pPr>
            <a:r>
              <a:rPr lang="en-US" sz="2200" dirty="0">
                <a:solidFill>
                  <a:srgbClr val="2A2B31"/>
                </a:solidFill>
              </a:rPr>
              <a:t>Commander un système ou un procédé technique spécifique.</a:t>
            </a:r>
            <a:endParaRPr lang="en-US" sz="2200" dirty="0"/>
          </a:p>
          <a:p>
            <a:pPr marL="228600" indent="-228600">
              <a:spcAft>
                <a:spcPts val="1200"/>
              </a:spcAft>
              <a:buSzPct val="100000"/>
              <a:buFont typeface="Arial"/>
              <a:buChar char="•"/>
            </a:pPr>
            <a:r>
              <a:rPr lang="en-US" sz="2200" dirty="0">
                <a:solidFill>
                  <a:srgbClr val="2A2B31"/>
                </a:solidFill>
              </a:rPr>
              <a:t>Améliorer ou analyser des signaux audio, des images ou des vidéos numériques ; séparer des signaux vocaux et fournir une reconnaissance vocale.</a:t>
            </a:r>
            <a:endParaRPr lang="en-US" sz="2200" dirty="0"/>
          </a:p>
          <a:p>
            <a:pPr marL="228600" indent="-228600">
              <a:spcAft>
                <a:spcPts val="1200"/>
              </a:spcAft>
              <a:buSzPct val="100000"/>
              <a:buFont typeface="Arial"/>
              <a:buChar char="•"/>
            </a:pPr>
            <a:r>
              <a:rPr lang="en-US" sz="2200" dirty="0">
                <a:solidFill>
                  <a:srgbClr val="2A2B31"/>
                </a:solidFill>
              </a:rPr>
              <a:t>Crypter, décrypter ou signer des communications électroniques ; générer des clés dans un système cryptographique RSA.</a:t>
            </a:r>
            <a:endParaRPr lang="en-US" sz="2200" dirty="0"/>
          </a:p>
          <a:p>
            <a:pPr marL="228600" indent="-228600">
              <a:spcAft>
                <a:spcPts val="1200"/>
              </a:spcAft>
              <a:buSzPct val="100000"/>
              <a:buFont typeface="Arial"/>
              <a:buChar char="•"/>
            </a:pPr>
            <a:r>
              <a:rPr lang="en-US" sz="2200" dirty="0">
                <a:solidFill>
                  <a:srgbClr val="2A2B31"/>
                </a:solidFill>
              </a:rPr>
              <a:t>Fournir une estimation d’un génotype sur la base d’une analyse d’échantillons d’ADN, et un intervalle de confiance pour cette estimation permettant de quantifier son degré de fiabilité.</a:t>
            </a:r>
            <a:endParaRPr lang="en-US" sz="22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L’IA en tant que création : mise en œuvre technique spécifique (3/3)</a:t>
            </a:r>
            <a:endParaRPr lang="en-US" sz="2800" dirty="0"/>
          </a:p>
        </p:txBody>
      </p:sp>
      <p:sp>
        <p:nvSpPr>
          <p:cNvPr id="3" name="Text 1"/>
          <p:cNvSpPr txBox="1"/>
          <p:nvPr/>
        </p:nvSpPr>
        <p:spPr>
          <a:xfrm>
            <a:off x="868680" y="1920240"/>
            <a:ext cx="10469880" cy="752856"/>
          </a:xfrm>
          <a:prstGeom prst="rect">
            <a:avLst/>
          </a:prstGeom>
          <a:noFill/>
          <a:ln/>
        </p:spPr>
        <p:txBody>
          <a:bodyPr wrap="square" lIns="0" tIns="0" rIns="0" bIns="0" rtlCol="0" anchor="t"/>
          <a:lstStyle/>
          <a:p>
            <a:pPr indent="0" marL="0">
              <a:spcAft>
                <a:spcPts val="1200"/>
              </a:spcAft>
              <a:buNone/>
            </a:pPr>
            <a:r>
              <a:rPr lang="en-US" sz="2200" dirty="0">
                <a:solidFill>
                  <a:srgbClr val="2A2B31"/>
                </a:solidFill>
              </a:rPr>
              <a:t>La mise en œuvre technique spécifique suppose que la méthode mathématique soit :</a:t>
            </a:r>
            <a:endParaRPr lang="en-US" sz="2200" dirty="0"/>
          </a:p>
        </p:txBody>
      </p:sp>
      <p:sp>
        <p:nvSpPr>
          <p:cNvPr id="4" name="quote-card"/>
          <p:cNvSpPr/>
          <p:nvPr/>
        </p:nvSpPr>
        <p:spPr>
          <a:xfrm>
            <a:off x="868680" y="2810256"/>
            <a:ext cx="10469880" cy="2444496"/>
          </a:xfrm>
          <a:prstGeom prst="roundRect">
            <a:avLst>
              <a:gd name="adj" fmla="val 4489"/>
            </a:avLst>
          </a:prstGeom>
          <a:solidFill>
            <a:srgbClr val="EEF0F8"/>
          </a:solidFill>
          <a:ln w="12700">
            <a:solidFill>
              <a:srgbClr val="EEF0F8"/>
            </a:solidFill>
            <a:prstDash val="solid"/>
          </a:ln>
        </p:spPr>
      </p:sp>
      <p:sp>
        <p:nvSpPr>
          <p:cNvPr id="5" name="Text 3"/>
          <p:cNvSpPr txBox="1"/>
          <p:nvPr/>
        </p:nvSpPr>
        <p:spPr>
          <a:xfrm>
            <a:off x="1280160" y="3011424"/>
            <a:ext cx="9646920" cy="274320"/>
          </a:xfrm>
          <a:prstGeom prst="rect">
            <a:avLst/>
          </a:prstGeom>
          <a:noFill/>
          <a:ln/>
        </p:spPr>
        <p:txBody>
          <a:bodyPr wrap="square" lIns="0" tIns="0" rIns="0" bIns="0" rtlCol="0" anchor="ctr"/>
          <a:lstStyle/>
          <a:p>
            <a:pPr indent="0" marL="0">
              <a:buNone/>
            </a:pPr>
            <a:r>
              <a:rPr lang="en-US" sz="1200" spc="200" kern="0" dirty="0">
                <a:solidFill>
                  <a:srgbClr val="2222C6"/>
                </a:solidFill>
              </a:rPr>
              <a:t>DIRECTIVES DE L’OEB</a:t>
            </a:r>
            <a:endParaRPr lang="en-US" sz="1200" dirty="0"/>
          </a:p>
        </p:txBody>
      </p:sp>
      <p:sp>
        <p:nvSpPr>
          <p:cNvPr id="6" name="Text 4"/>
          <p:cNvSpPr txBox="1"/>
          <p:nvPr/>
        </p:nvSpPr>
        <p:spPr>
          <a:xfrm>
            <a:off x="1280160" y="3313176"/>
            <a:ext cx="9646920" cy="1804416"/>
          </a:xfrm>
          <a:prstGeom prst="rect">
            <a:avLst/>
          </a:prstGeom>
          <a:noFill/>
          <a:ln/>
        </p:spPr>
        <p:txBody>
          <a:bodyPr wrap="square" lIns="0" tIns="0" rIns="0" bIns="0" rtlCol="0" anchor="t"/>
          <a:lstStyle/>
          <a:p>
            <a:pPr indent="0" marL="0">
              <a:spcAft>
                <a:spcPts val="1400"/>
              </a:spcAft>
              <a:buNone/>
            </a:pPr>
            <a:r>
              <a:rPr lang="en-US" sz="2600" i="1" dirty="0">
                <a:solidFill>
                  <a:srgbClr val="2A2B31"/>
                </a:solidFill>
              </a:rPr>
              <a:t>« spécifiquement adaptée aux fins de cette mise en œuvre en ceci qu’elle est conçue sur la base de considérations techniques ayant trait au fonctionnement interne de l’ordinateur »</a:t>
            </a:r>
            <a:endParaRPr lang="en-US" sz="26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868680" y="2788920"/>
            <a:ext cx="9601200" cy="1463040"/>
          </a:xfrm>
          <a:prstGeom prst="rect">
            <a:avLst/>
          </a:prstGeom>
          <a:noFill/>
          <a:ln/>
        </p:spPr>
        <p:txBody>
          <a:bodyPr wrap="square" lIns="0" tIns="0" rIns="0" bIns="0" rtlCol="0" anchor="t"/>
          <a:lstStyle/>
          <a:p>
            <a:pPr indent="0" marL="0">
              <a:buNone/>
            </a:pPr>
            <a:r>
              <a:rPr lang="en-US" sz="4000" dirty="0">
                <a:solidFill>
                  <a:srgbClr val="FFFFFF"/>
                </a:solidFill>
                <a:latin typeface="Avenir Book" pitchFamily="34" charset="0"/>
                <a:ea typeface="Avenir Book" pitchFamily="34" charset="-122"/>
                <a:cs typeface="Avenir Book" pitchFamily="34" charset="-120"/>
              </a:rPr>
              <a:t>La situation aux États-Unis</a:t>
            </a:r>
            <a:endParaRPr lang="en-US" sz="4000" dirty="0"/>
          </a:p>
        </p:txBody>
      </p:sp>
      <p:pic>
        <p:nvPicPr>
          <p:cNvPr id="3" name="Image 0" descr="Dhenne Avocats">    </p:cNvPr>
          <p:cNvPicPr>
            <a:picLocks noChangeAspect="1"/>
          </p:cNvPicPr>
          <p:nvPr/>
        </p:nvPicPr>
        <p:blipFill>
          <a:blip r:embed="rId1"/>
          <a:stretch>
            <a:fillRect/>
          </a:stretch>
        </p:blipFill>
        <p:spPr>
          <a:xfrm>
            <a:off x="868680" y="6172200"/>
            <a:ext cx="2011680" cy="16119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Titularité des droits : qui est l’inventeur ? L’intelligence artificielle ?</a:t>
            </a:r>
            <a:endParaRPr lang="en-US" sz="2800" dirty="0"/>
          </a:p>
        </p:txBody>
      </p:sp>
      <p:sp>
        <p:nvSpPr>
          <p:cNvPr id="3" name="Text 1"/>
          <p:cNvSpPr txBox="1"/>
          <p:nvPr/>
        </p:nvSpPr>
        <p:spPr>
          <a:xfrm>
            <a:off x="868680" y="1920240"/>
            <a:ext cx="5382158" cy="365760"/>
          </a:xfrm>
          <a:prstGeom prst="rect">
            <a:avLst/>
          </a:prstGeom>
          <a:noFill/>
          <a:ln/>
        </p:spPr>
        <p:txBody>
          <a:bodyPr wrap="square" lIns="0" tIns="0" rIns="0" bIns="0" rtlCol="0" anchor="ctr"/>
          <a:lstStyle/>
          <a:p>
            <a:pPr indent="0" marL="0">
              <a:buNone/>
            </a:pPr>
            <a:r>
              <a:rPr lang="en-US" sz="1300" spc="100" kern="0" dirty="0">
                <a:solidFill>
                  <a:srgbClr val="2222C6"/>
                </a:solidFill>
              </a:rPr>
              <a:t>DÉCISION DE L’USPTO DU 22 AVRIL 2020, AFFAIRE « DABUS »</a:t>
            </a:r>
            <a:endParaRPr lang="en-US" sz="1300" dirty="0"/>
          </a:p>
        </p:txBody>
      </p:sp>
      <p:sp>
        <p:nvSpPr>
          <p:cNvPr id="4" name="Text 2"/>
          <p:cNvSpPr txBox="1"/>
          <p:nvPr/>
        </p:nvSpPr>
        <p:spPr>
          <a:xfrm>
            <a:off x="868680" y="2423160"/>
            <a:ext cx="5382158" cy="3566160"/>
          </a:xfrm>
          <a:prstGeom prst="rect">
            <a:avLst/>
          </a:prstGeom>
          <a:noFill/>
          <a:ln/>
        </p:spPr>
        <p:txBody>
          <a:bodyPr wrap="square" lIns="0" tIns="0" rIns="0" bIns="0" rtlCol="0" anchor="t"/>
          <a:lstStyle/>
          <a:p>
            <a:pPr indent="0" marL="0">
              <a:spcAft>
                <a:spcPts val="800"/>
              </a:spcAft>
              <a:buNone/>
            </a:pPr>
            <a:r>
              <a:rPr lang="en-US" sz="1400" b="1" dirty="0">
                <a:solidFill>
                  <a:srgbClr val="2A2B31"/>
                </a:solidFill>
              </a:rPr>
              <a:t>Faits :</a:t>
            </a:r>
            <a:r>
              <a:rPr lang="en-US" sz="1400" dirty="0">
                <a:solidFill>
                  <a:srgbClr val="2A2B31"/>
                </a:solidFill>
              </a:rPr>
              <a:t> Stephen Thaler, physicien et fondateur de l’entreprise de systèmes neuronaux Imagination Engines, a déposé deux demandes de brevet en juillet 2019 pour un contenant de nourriture et une lampe de poche, au prénom de « </a:t>
            </a:r>
            <a:r>
              <a:rPr lang="en-US" sz="1400" i="1" dirty="0">
                <a:solidFill>
                  <a:srgbClr val="2A2B31"/>
                </a:solidFill>
              </a:rPr>
              <a:t>DABUS</a:t>
            </a:r>
            <a:r>
              <a:rPr lang="en-US" sz="1400" dirty="0">
                <a:solidFill>
                  <a:srgbClr val="2A2B31"/>
                </a:solidFill>
              </a:rPr>
              <a:t> », une intelligence artificielle, et au nom de « </a:t>
            </a:r>
            <a:r>
              <a:rPr lang="en-US" sz="1400" i="1" dirty="0">
                <a:solidFill>
                  <a:srgbClr val="2A2B31"/>
                </a:solidFill>
              </a:rPr>
              <a:t>Invention générée par l’intelligence artificielle</a:t>
            </a:r>
            <a:r>
              <a:rPr lang="en-US" sz="1400" dirty="0">
                <a:solidFill>
                  <a:srgbClr val="2A2B31"/>
                </a:solidFill>
              </a:rPr>
              <a:t> ».</a:t>
            </a:r>
            <a:endParaRPr lang="en-US" sz="1400" dirty="0"/>
          </a:p>
          <a:p>
            <a:pPr indent="0" marL="0">
              <a:spcAft>
                <a:spcPts val="800"/>
              </a:spcAft>
              <a:buNone/>
            </a:pPr>
            <a:r>
              <a:rPr lang="en-US" sz="1400" b="1" dirty="0">
                <a:solidFill>
                  <a:srgbClr val="2A2B31"/>
                </a:solidFill>
              </a:rPr>
              <a:t>Décision :</a:t>
            </a:r>
            <a:r>
              <a:rPr lang="en-US" sz="1400" dirty="0">
                <a:solidFill>
                  <a:srgbClr val="2A2B31"/>
                </a:solidFill>
              </a:rPr>
              <a:t> refus de la brevetabilité, </a:t>
            </a:r>
            <a:r>
              <a:rPr lang="en-US" sz="1400" b="1" dirty="0">
                <a:solidFill>
                  <a:srgbClr val="2A2B31"/>
                </a:solidFill>
              </a:rPr>
              <a:t>l’inventeur ne peut être qu’un humain</a:t>
            </a:r>
            <a:r>
              <a:rPr lang="en-US" sz="1400" dirty="0">
                <a:solidFill>
                  <a:srgbClr val="2A2B31"/>
                </a:solidFill>
              </a:rPr>
              <a:t> :</a:t>
            </a:r>
            <a:endParaRPr lang="en-US" sz="1400" dirty="0"/>
          </a:p>
          <a:p>
            <a:pPr marL="228600" indent="-228600">
              <a:spcAft>
                <a:spcPts val="800"/>
              </a:spcAft>
              <a:buSzPct val="100000"/>
              <a:buFont typeface="Arial"/>
              <a:buChar char="•"/>
            </a:pPr>
            <a:r>
              <a:rPr lang="en-US" sz="1400" dirty="0">
                <a:solidFill>
                  <a:srgbClr val="2A2B31"/>
                </a:solidFill>
              </a:rPr>
              <a:t>le titre 35 du Code américain fait une constante référence à l’inventeur en tant que personne : art. 100, « </a:t>
            </a:r>
            <a:r>
              <a:rPr lang="en-US" sz="1400" i="1" dirty="0">
                <a:solidFill>
                  <a:srgbClr val="2A2B31"/>
                </a:solidFill>
              </a:rPr>
              <a:t>The term “inventor” means the</a:t>
            </a:r>
            <a:r>
              <a:rPr lang="en-US" sz="1400" dirty="0">
                <a:solidFill>
                  <a:srgbClr val="2A2B31"/>
                </a:solidFill>
              </a:rPr>
              <a:t> </a:t>
            </a:r>
            <a:r>
              <a:rPr lang="en-US" sz="1400" b="1" i="1" dirty="0">
                <a:solidFill>
                  <a:srgbClr val="2A2B31"/>
                </a:solidFill>
              </a:rPr>
              <a:t>individual</a:t>
            </a:r>
            <a:r>
              <a:rPr lang="en-US" sz="1400" dirty="0">
                <a:solidFill>
                  <a:srgbClr val="2A2B31"/>
                </a:solidFill>
              </a:rPr>
              <a:t> » ; art. 102 et s., « </a:t>
            </a:r>
            <a:r>
              <a:rPr lang="en-US" sz="1400" i="1" dirty="0">
                <a:solidFill>
                  <a:srgbClr val="2A2B31"/>
                </a:solidFill>
              </a:rPr>
              <a:t>A</a:t>
            </a:r>
            <a:r>
              <a:rPr lang="en-US" sz="1400" dirty="0">
                <a:solidFill>
                  <a:srgbClr val="2A2B31"/>
                </a:solidFill>
              </a:rPr>
              <a:t> </a:t>
            </a:r>
            <a:r>
              <a:rPr lang="en-US" sz="1400" b="1" i="1" dirty="0">
                <a:solidFill>
                  <a:srgbClr val="2A2B31"/>
                </a:solidFill>
              </a:rPr>
              <a:t>person</a:t>
            </a:r>
            <a:r>
              <a:rPr lang="en-US" sz="1400" dirty="0">
                <a:solidFill>
                  <a:srgbClr val="2A2B31"/>
                </a:solidFill>
              </a:rPr>
              <a:t> </a:t>
            </a:r>
            <a:r>
              <a:rPr lang="en-US" sz="1400" i="1" dirty="0">
                <a:solidFill>
                  <a:srgbClr val="2A2B31"/>
                </a:solidFill>
              </a:rPr>
              <a:t>shall be entitled to a patent</a:t>
            </a:r>
            <a:r>
              <a:rPr lang="en-US" sz="1400" dirty="0">
                <a:solidFill>
                  <a:srgbClr val="2A2B31"/>
                </a:solidFill>
              </a:rPr>
              <a:t> » ;</a:t>
            </a:r>
            <a:endParaRPr lang="en-US" sz="1400" dirty="0"/>
          </a:p>
          <a:p>
            <a:pPr marL="228600" indent="-228600">
              <a:spcAft>
                <a:spcPts val="800"/>
              </a:spcAft>
              <a:buSzPct val="100000"/>
              <a:buFont typeface="Arial"/>
              <a:buChar char="•"/>
            </a:pPr>
            <a:r>
              <a:rPr lang="en-US" sz="1400" dirty="0">
                <a:solidFill>
                  <a:srgbClr val="2A2B31"/>
                </a:solidFill>
              </a:rPr>
              <a:t>le titre 37 du Code de réglementation fédérale fait référence à un inventeur en tant que personne.</a:t>
            </a:r>
            <a:endParaRPr lang="en-US" sz="1400" dirty="0"/>
          </a:p>
        </p:txBody>
      </p:sp>
      <p:sp>
        <p:nvSpPr>
          <p:cNvPr id="5" name="Shape 3"/>
          <p:cNvSpPr/>
          <p:nvPr/>
        </p:nvSpPr>
        <p:spPr>
          <a:xfrm>
            <a:off x="6525158" y="1737360"/>
            <a:ext cx="5042002" cy="4251960"/>
          </a:xfrm>
          <a:prstGeom prst="roundRect">
            <a:avLst>
              <a:gd name="adj" fmla="val 2581"/>
            </a:avLst>
          </a:prstGeom>
          <a:solidFill>
            <a:srgbClr val="EEF0F8"/>
          </a:solidFill>
          <a:ln w="12700">
            <a:solidFill>
              <a:srgbClr val="EEF0F8"/>
            </a:solidFill>
            <a:prstDash val="solid"/>
          </a:ln>
        </p:spPr>
      </p:sp>
      <p:sp>
        <p:nvSpPr>
          <p:cNvPr id="6" name="Text 4"/>
          <p:cNvSpPr txBox="1"/>
          <p:nvPr/>
        </p:nvSpPr>
        <p:spPr>
          <a:xfrm>
            <a:off x="6753758" y="1920240"/>
            <a:ext cx="4584802" cy="365760"/>
          </a:xfrm>
          <a:prstGeom prst="rect">
            <a:avLst/>
          </a:prstGeom>
          <a:noFill/>
          <a:ln/>
        </p:spPr>
        <p:txBody>
          <a:bodyPr wrap="square" lIns="0" tIns="0" rIns="0" bIns="0" rtlCol="0" anchor="ctr"/>
          <a:lstStyle/>
          <a:p>
            <a:pPr indent="0" marL="0">
              <a:buNone/>
            </a:pPr>
            <a:r>
              <a:rPr lang="en-US" sz="1300" spc="100" kern="0" dirty="0">
                <a:solidFill>
                  <a:srgbClr val="2222C6"/>
                </a:solidFill>
              </a:rPr>
              <a:t>EXTRAIT DE LA DÉCISION</a:t>
            </a:r>
            <a:endParaRPr lang="en-US" sz="1300" dirty="0"/>
          </a:p>
        </p:txBody>
      </p:sp>
      <p:sp>
        <p:nvSpPr>
          <p:cNvPr id="7" name="Text 5"/>
          <p:cNvSpPr txBox="1"/>
          <p:nvPr/>
        </p:nvSpPr>
        <p:spPr>
          <a:xfrm>
            <a:off x="6753758" y="2423160"/>
            <a:ext cx="4584802" cy="3566160"/>
          </a:xfrm>
          <a:prstGeom prst="rect">
            <a:avLst/>
          </a:prstGeom>
          <a:noFill/>
          <a:ln/>
        </p:spPr>
        <p:txBody>
          <a:bodyPr wrap="square" lIns="0" tIns="0" rIns="0" bIns="0" rtlCol="0" anchor="t"/>
          <a:lstStyle/>
          <a:p>
            <a:pPr indent="0" marL="0">
              <a:spcAft>
                <a:spcPts val="800"/>
              </a:spcAft>
              <a:buNone/>
            </a:pPr>
            <a:r>
              <a:rPr lang="en-US" sz="1400" dirty="0">
                <a:solidFill>
                  <a:srgbClr val="2A2B31"/>
                </a:solidFill>
              </a:rPr>
              <a:t>« </a:t>
            </a:r>
            <a:r>
              <a:rPr lang="en-US" sz="1400" i="1" dirty="0">
                <a:solidFill>
                  <a:srgbClr val="2A2B31"/>
                </a:solidFill>
              </a:rPr>
              <a:t>L’USPTO interprète les lois sur le brevet et la jurisprudence de la Cour fédérale de sorte qu’un inventeur doit être une personne physique, au regard des nombreuses références à l’inventeur en tant que personne dans le titre 37 du CFR.</a:t>
            </a:r>
            <a:r>
              <a:rPr lang="en-US" sz="1400" dirty="0">
                <a:solidFill>
                  <a:srgbClr val="2A2B31"/>
                </a:solidFill>
              </a:rPr>
              <a:t> »</a:t>
            </a:r>
            <a:endParaRPr lang="en-US" sz="1400" dirty="0"/>
          </a:p>
          <a:p>
            <a:pPr indent="0" marL="0">
              <a:spcAft>
                <a:spcPts val="800"/>
              </a:spcAft>
              <a:buNone/>
            </a:pPr>
            <a:r>
              <a:rPr lang="en-US" sz="1400" dirty="0">
                <a:solidFill>
                  <a:srgbClr val="2A2B31"/>
                </a:solidFill>
              </a:rPr>
              <a:t>Décision </a:t>
            </a:r>
            <a:r>
              <a:rPr lang="en-US" sz="1400" b="1" dirty="0">
                <a:solidFill>
                  <a:srgbClr val="2A2B31"/>
                </a:solidFill>
              </a:rPr>
              <a:t>conforme à la position de l’UKIPO et de l’OEB</a:t>
            </a:r>
            <a:r>
              <a:rPr lang="en-US" sz="1400" dirty="0">
                <a:solidFill>
                  <a:srgbClr val="2A2B31"/>
                </a:solidFill>
              </a:rPr>
              <a:t>, qui ont aussi refusé la qualité d’inventeur à DABUS (décision de l’UKIPO du 4 décembre 2019, BL O/741/19 ; décision de l’OEB du 27 janvier 2020 concernant EP 18 275 163 et EP 18 275 174).</a:t>
            </a:r>
            <a:endParaRPr lang="en-US" sz="14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Une décision inscrite dans une jurisprudence constante</a:t>
            </a:r>
            <a:endParaRPr lang="en-US" sz="2800" dirty="0"/>
          </a:p>
        </p:txBody>
      </p:sp>
      <p:sp>
        <p:nvSpPr>
          <p:cNvPr id="3" name="Text 1"/>
          <p:cNvSpPr txBox="1"/>
          <p:nvPr/>
        </p:nvSpPr>
        <p:spPr>
          <a:xfrm>
            <a:off x="868680" y="1463040"/>
            <a:ext cx="10469880" cy="996696"/>
          </a:xfrm>
          <a:prstGeom prst="rect">
            <a:avLst/>
          </a:prstGeom>
          <a:noFill/>
          <a:ln/>
        </p:spPr>
        <p:txBody>
          <a:bodyPr wrap="square" lIns="0" tIns="0" rIns="0" bIns="0" rtlCol="0" anchor="t"/>
          <a:lstStyle/>
          <a:p>
            <a:pPr indent="0" marL="0">
              <a:spcAft>
                <a:spcPts val="1100"/>
              </a:spcAft>
              <a:buNone/>
            </a:pPr>
            <a:r>
              <a:rPr lang="en-US" sz="2000" dirty="0">
                <a:solidFill>
                  <a:srgbClr val="2A2B31"/>
                </a:solidFill>
              </a:rPr>
              <a:t>Malgré la souplesse du système américain sur certains aspects, les juridictions maintiennent leur position, qui consiste à refuser la titularité des droits de brevet à un inventeur non humain.</a:t>
            </a:r>
            <a:endParaRPr lang="en-US" sz="2000" dirty="0"/>
          </a:p>
        </p:txBody>
      </p:sp>
      <p:sp>
        <p:nvSpPr>
          <p:cNvPr id="4" name="card"/>
          <p:cNvSpPr/>
          <p:nvPr/>
        </p:nvSpPr>
        <p:spPr>
          <a:xfrm>
            <a:off x="868680" y="2688336"/>
            <a:ext cx="5097780" cy="3300984"/>
          </a:xfrm>
          <a:prstGeom prst="roundRect">
            <a:avLst>
              <a:gd name="adj" fmla="val 3324"/>
            </a:avLst>
          </a:prstGeom>
          <a:solidFill>
            <a:srgbClr val="EEF0F8"/>
          </a:solidFill>
          <a:ln w="12700">
            <a:solidFill>
              <a:srgbClr val="EEF0F8"/>
            </a:solidFill>
            <a:prstDash val="solid"/>
          </a:ln>
        </p:spPr>
      </p:sp>
      <p:sp>
        <p:nvSpPr>
          <p:cNvPr id="5" name="Text 3"/>
          <p:cNvSpPr txBox="1"/>
          <p:nvPr/>
        </p:nvSpPr>
        <p:spPr>
          <a:xfrm>
            <a:off x="1143000" y="2962656"/>
            <a:ext cx="4549140" cy="1152144"/>
          </a:xfrm>
          <a:prstGeom prst="rect">
            <a:avLst/>
          </a:prstGeom>
          <a:noFill/>
          <a:ln/>
        </p:spPr>
        <p:txBody>
          <a:bodyPr wrap="square" lIns="0" tIns="0" rIns="0" bIns="0" rtlCol="0" anchor="t"/>
          <a:lstStyle/>
          <a:p>
            <a:pPr indent="0" marL="0">
              <a:buNone/>
            </a:pPr>
            <a:r>
              <a:rPr lang="en-US" sz="1900" i="1" dirty="0">
                <a:solidFill>
                  <a:srgbClr val="2222C6"/>
                </a:solidFill>
              </a:rPr>
              <a:t>Beech Aircraft Corp. v. EDO Corp.</a:t>
            </a:r>
            <a:r>
              <a:rPr lang="en-US" sz="1900" dirty="0">
                <a:solidFill>
                  <a:srgbClr val="2222C6"/>
                </a:solidFill>
              </a:rPr>
              <a:t>, Fed. Cir., 1993</a:t>
            </a:r>
            <a:endParaRPr lang="en-US" sz="1900" dirty="0"/>
          </a:p>
        </p:txBody>
      </p:sp>
      <p:sp>
        <p:nvSpPr>
          <p:cNvPr id="6" name="Text 4"/>
          <p:cNvSpPr txBox="1"/>
          <p:nvPr/>
        </p:nvSpPr>
        <p:spPr>
          <a:xfrm>
            <a:off x="1143000" y="4114800"/>
            <a:ext cx="4549140" cy="1691640"/>
          </a:xfrm>
          <a:prstGeom prst="rect">
            <a:avLst/>
          </a:prstGeom>
          <a:noFill/>
          <a:ln/>
        </p:spPr>
        <p:txBody>
          <a:bodyPr wrap="square" lIns="0" tIns="0" rIns="0" bIns="0" rtlCol="0" anchor="t"/>
          <a:lstStyle/>
          <a:p>
            <a:pPr indent="0" marL="0">
              <a:spcAft>
                <a:spcPts val="1000"/>
              </a:spcAft>
              <a:buNone/>
            </a:pPr>
            <a:r>
              <a:rPr lang="en-US" sz="1900" dirty="0">
                <a:solidFill>
                  <a:srgbClr val="2A2B31"/>
                </a:solidFill>
              </a:rPr>
              <a:t>« </a:t>
            </a:r>
            <a:r>
              <a:rPr lang="en-US" sz="1900" b="1" i="1" dirty="0">
                <a:solidFill>
                  <a:srgbClr val="2A2B31"/>
                </a:solidFill>
              </a:rPr>
              <a:t>Only natural persons can be inventors.</a:t>
            </a:r>
            <a:r>
              <a:rPr lang="en-US" sz="1900" dirty="0">
                <a:solidFill>
                  <a:srgbClr val="2A2B31"/>
                </a:solidFill>
              </a:rPr>
              <a:t> »</a:t>
            </a:r>
            <a:endParaRPr lang="en-US" sz="1900" dirty="0"/>
          </a:p>
        </p:txBody>
      </p:sp>
      <p:sp>
        <p:nvSpPr>
          <p:cNvPr id="7" name="card"/>
          <p:cNvSpPr/>
          <p:nvPr/>
        </p:nvSpPr>
        <p:spPr>
          <a:xfrm>
            <a:off x="6240780" y="2688336"/>
            <a:ext cx="5097780" cy="3300984"/>
          </a:xfrm>
          <a:prstGeom prst="roundRect">
            <a:avLst>
              <a:gd name="adj" fmla="val 3324"/>
            </a:avLst>
          </a:prstGeom>
          <a:solidFill>
            <a:srgbClr val="EEF0F8"/>
          </a:solidFill>
          <a:ln w="12700">
            <a:solidFill>
              <a:srgbClr val="EEF0F8"/>
            </a:solidFill>
            <a:prstDash val="solid"/>
          </a:ln>
        </p:spPr>
      </p:sp>
      <p:sp>
        <p:nvSpPr>
          <p:cNvPr id="8" name="Text 6"/>
          <p:cNvSpPr txBox="1"/>
          <p:nvPr/>
        </p:nvSpPr>
        <p:spPr>
          <a:xfrm>
            <a:off x="6515100" y="2962656"/>
            <a:ext cx="4549140" cy="1152144"/>
          </a:xfrm>
          <a:prstGeom prst="rect">
            <a:avLst/>
          </a:prstGeom>
          <a:noFill/>
          <a:ln/>
        </p:spPr>
        <p:txBody>
          <a:bodyPr wrap="square" lIns="0" tIns="0" rIns="0" bIns="0" rtlCol="0" anchor="t"/>
          <a:lstStyle/>
          <a:p>
            <a:pPr indent="0" marL="0">
              <a:buNone/>
            </a:pPr>
            <a:r>
              <a:rPr lang="en-US" sz="1900" i="1" dirty="0">
                <a:solidFill>
                  <a:srgbClr val="2222C6"/>
                </a:solidFill>
              </a:rPr>
              <a:t>Univ. of Utah v. Max-Planck-Gesellschaft zur Förderung der Wissenschaften</a:t>
            </a:r>
            <a:r>
              <a:rPr lang="en-US" sz="1900" dirty="0">
                <a:solidFill>
                  <a:srgbClr val="2222C6"/>
                </a:solidFill>
              </a:rPr>
              <a:t>, Fed. Cir., 2013</a:t>
            </a:r>
            <a:endParaRPr lang="en-US" sz="1900" dirty="0"/>
          </a:p>
        </p:txBody>
      </p:sp>
      <p:sp>
        <p:nvSpPr>
          <p:cNvPr id="9" name="Text 7"/>
          <p:cNvSpPr txBox="1"/>
          <p:nvPr/>
        </p:nvSpPr>
        <p:spPr>
          <a:xfrm>
            <a:off x="6515100" y="4114800"/>
            <a:ext cx="4549140" cy="1691640"/>
          </a:xfrm>
          <a:prstGeom prst="rect">
            <a:avLst/>
          </a:prstGeom>
          <a:noFill/>
          <a:ln/>
        </p:spPr>
        <p:txBody>
          <a:bodyPr wrap="square" lIns="0" tIns="0" rIns="0" bIns="0" rtlCol="0" anchor="t"/>
          <a:lstStyle/>
          <a:p>
            <a:pPr indent="0" marL="0">
              <a:spcAft>
                <a:spcPts val="1000"/>
              </a:spcAft>
              <a:buNone/>
            </a:pPr>
            <a:r>
              <a:rPr lang="en-US" sz="1900" dirty="0">
                <a:solidFill>
                  <a:srgbClr val="2A2B31"/>
                </a:solidFill>
              </a:rPr>
              <a:t>« </a:t>
            </a:r>
            <a:r>
              <a:rPr lang="en-US" sz="1900" b="1" i="1" dirty="0">
                <a:solidFill>
                  <a:srgbClr val="2A2B31"/>
                </a:solidFill>
              </a:rPr>
              <a:t>The inventors of a patent are the individual</a:t>
            </a:r>
            <a:r>
              <a:rPr lang="en-US" sz="1900" dirty="0">
                <a:solidFill>
                  <a:srgbClr val="2A2B31"/>
                </a:solidFill>
              </a:rPr>
              <a:t> </a:t>
            </a:r>
            <a:r>
              <a:rPr lang="en-US" sz="1900" i="1" dirty="0">
                <a:solidFill>
                  <a:srgbClr val="2A2B31"/>
                </a:solidFill>
              </a:rPr>
              <a:t>or, if a joint invention, the individuals collectively who invented or discovered the subject matter of the invention.</a:t>
            </a:r>
            <a:r>
              <a:rPr lang="en-US" sz="1900" dirty="0">
                <a:solidFill>
                  <a:srgbClr val="2A2B31"/>
                </a:solidFill>
              </a:rPr>
              <a:t> »</a:t>
            </a:r>
            <a:endParaRPr lang="en-US" sz="19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1"/>
          <p:cNvSpPr/>
          <p:nvPr>
            <p:ph idx="103" type="title" hasCustomPrompt="1"/>
          </p:nvPr>
        </p:nvSpPr>
        <p:spPr>
          <a:xfrm>
            <a:off x="868680" y="411480"/>
            <a:ext cx="10469880" cy="868680"/>
          </a:xfrm>
          <a:prstGeom prst="rect">
            <a:avLst/>
          </a:prstGeom>
          <a:noFill/>
          <a:ln/>
        </p:spPr>
        <p:txBody>
          <a:bodyPr wrap="square" lIns="0" tIns="0" rIns="0" bIns="0" rtlCol="0" anchor="t"/>
          <a:lstStyle/>
          <a:p>
            <a:pPr algn="l" indent="0" marL="0">
              <a:buNone/>
            </a:pPr>
            <a:r>
              <a:rPr lang="en-US" sz="2800" dirty="0">
                <a:solidFill>
                  <a:srgbClr val="2222C6"/>
                </a:solidFill>
                <a:latin typeface="Avenir Book" pitchFamily="34" charset="0"/>
                <a:ea typeface="Avenir Book" pitchFamily="34" charset="-122"/>
                <a:cs typeface="Avenir Book" pitchFamily="34" charset="-120"/>
              </a:rPr>
              <a:t>Un processus de régulation global</a:t>
            </a:r>
            <a:endParaRPr lang="en-US" sz="2800" dirty="0"/>
          </a:p>
        </p:txBody>
      </p:sp>
      <p:sp>
        <p:nvSpPr>
          <p:cNvPr id="3" name="body"/>
          <p:cNvSpPr txBox="1"/>
          <p:nvPr/>
        </p:nvSpPr>
        <p:spPr>
          <a:xfrm>
            <a:off x="868680" y="1463040"/>
            <a:ext cx="10469880" cy="4526280"/>
          </a:xfrm>
          <a:prstGeom prst="rect">
            <a:avLst/>
          </a:prstGeom>
          <a:noFill/>
          <a:ln/>
        </p:spPr>
        <p:txBody>
          <a:bodyPr wrap="square" lIns="0" tIns="0" rIns="0" bIns="0" rtlCol="0" anchor="t"/>
          <a:lstStyle/>
          <a:p>
            <a:pPr indent="0" marL="0">
              <a:spcAft>
                <a:spcPts val="1300"/>
              </a:spcAft>
              <a:buNone/>
            </a:pPr>
            <a:r>
              <a:rPr lang="en-US" sz="2400" dirty="0">
                <a:solidFill>
                  <a:srgbClr val="2A2B31"/>
                </a:solidFill>
              </a:rPr>
              <a:t>En l’absence d’encadrement juridique, le gouvernement américain tente de construire une réglementation générale applicable aux inventions générées par IA.</a:t>
            </a:r>
            <a:endParaRPr lang="en-US" sz="2400" dirty="0"/>
          </a:p>
          <a:p>
            <a:pPr indent="0" marL="0">
              <a:spcAft>
                <a:spcPts val="1300"/>
              </a:spcAft>
              <a:buNone/>
            </a:pPr>
            <a:r>
              <a:rPr lang="en-US" sz="2400" dirty="0">
                <a:solidFill>
                  <a:srgbClr val="2A2B31"/>
                </a:solidFill>
              </a:rPr>
              <a:t>Par un </a:t>
            </a:r>
            <a:r>
              <a:rPr lang="en-US" sz="2400" b="1" dirty="0">
                <a:solidFill>
                  <a:srgbClr val="2A2B31"/>
                </a:solidFill>
              </a:rPr>
              <a:t>projet de mémorandum</a:t>
            </a:r>
            <a:r>
              <a:rPr lang="en-US" sz="2400" dirty="0">
                <a:solidFill>
                  <a:srgbClr val="2A2B31"/>
                </a:solidFill>
              </a:rPr>
              <a:t> en date du 7 janvier 2020, le gouvernement américain a proposé dix principes généraux sur l’IA, allant de l’établissement de la confiance du public dans l’IA à la garantie que les organismes fédéraux n’entravent pas l’innovation en matière d’IA.</a:t>
            </a:r>
            <a:endParaRPr lang="en-US" sz="2400" dirty="0"/>
          </a:p>
        </p:txBody>
      </p:sp>
      <p:sp>
        <p:nvSpPr>
          <p:cNvPr id="25" name="Slide Number Placeholder 0"/>
          <p:cNvSpPr>
            <a:spLocks noGrp="1"/>
          </p:cNvSpPr>
          <p:nvPr>
            <p:ph type="sldNum" sz="quarter" idx="4294967295"/>
          </p:nvPr>
        </p:nvSpPr>
        <p:spPr>
          <a:xfrm>
            <a:off x="10835640" y="6309360"/>
            <a:ext cx="502920" cy="310896"/>
          </a:xfrm>
          <a:prstGeom prst="rect">
            <a:avLst/>
          </a:prstGeom>
          <a:extLst>
            <a:ext uri="{C572A759-6A51-4108-AA02-DFA0A04FC94B}">
              <ma14:wrappingTextBoxFlag xmlns:ma14="http://schemas.microsoft.com/office/mac/drawingml/2011/main" val="0"/>
            </a:ext>
          </a:extLst>
        </p:spPr>
        <p:txBody>
          <a:bodyPr lIns="0" tIns="0" rIns="0" bIns="0" anchor="ctr"/>
          <a:lstStyle>
            <a:lvl1pPr>
              <a:defRPr sz="900">
                <a:solidFill>
                  <a:srgbClr val="2222C6"/>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846320" y="914400"/>
            <a:ext cx="6766560" cy="822960"/>
          </a:xfrm>
          <a:prstGeom prst="rect">
            <a:avLst/>
          </a:prstGeom>
          <a:noFill/>
          <a:ln/>
        </p:spPr>
        <p:txBody>
          <a:bodyPr wrap="square" lIns="0" tIns="0" rIns="0" bIns="0" rtlCol="0" anchor="ctr"/>
          <a:lstStyle/>
          <a:p>
            <a:pPr indent="0" marL="0">
              <a:buNone/>
            </a:pPr>
            <a:r>
              <a:rPr lang="en-US" sz="3400" dirty="0">
                <a:solidFill>
                  <a:srgbClr val="2222C6"/>
                </a:solidFill>
                <a:latin typeface="Avenir Book" pitchFamily="34" charset="0"/>
                <a:ea typeface="Avenir Book" pitchFamily="34" charset="-122"/>
                <a:cs typeface="Avenir Book" pitchFamily="34" charset="-120"/>
              </a:rPr>
              <a:t>Merci de votre attention</a:t>
            </a:r>
            <a:endParaRPr lang="en-US" sz="3400" dirty="0"/>
          </a:p>
        </p:txBody>
      </p:sp>
      <p:pic>
        <p:nvPicPr>
          <p:cNvPr id="3" name="Image 0" descr="Matthieu Dhenne">    </p:cNvPr>
          <p:cNvPicPr>
            <a:picLocks noChangeAspect="1"/>
          </p:cNvPicPr>
          <p:nvPr/>
        </p:nvPicPr>
        <p:blipFill>
          <a:blip r:embed="rId1"/>
          <a:stretch>
            <a:fillRect/>
          </a:stretch>
        </p:blipFill>
        <p:spPr>
          <a:xfrm>
            <a:off x="4846320" y="2148840"/>
            <a:ext cx="1600200" cy="1591056"/>
          </a:xfrm>
          <a:prstGeom prst="rect">
            <a:avLst/>
          </a:prstGeom>
        </p:spPr>
      </p:pic>
      <p:sp>
        <p:nvSpPr>
          <p:cNvPr id="4" name="Text 1"/>
          <p:cNvSpPr txBox="1"/>
          <p:nvPr/>
        </p:nvSpPr>
        <p:spPr>
          <a:xfrm>
            <a:off x="6720840" y="2148840"/>
            <a:ext cx="4846320" cy="1645920"/>
          </a:xfrm>
          <a:prstGeom prst="rect">
            <a:avLst/>
          </a:prstGeom>
          <a:noFill/>
          <a:ln/>
        </p:spPr>
        <p:txBody>
          <a:bodyPr wrap="square" lIns="0" tIns="0" rIns="0" bIns="0" rtlCol="0" anchor="t"/>
          <a:lstStyle/>
          <a:p>
            <a:pPr indent="0" marL="0">
              <a:spcAft>
                <a:spcPts val="400"/>
              </a:spcAft>
              <a:buNone/>
            </a:pPr>
            <a:r>
              <a:rPr lang="en-US" sz="1800" dirty="0">
                <a:solidFill>
                  <a:srgbClr val="2A2B31"/>
                </a:solidFill>
              </a:rPr>
              <a:t>Matthieu Dhenne</a:t>
            </a:r>
            <a:endParaRPr lang="en-US" sz="1800" dirty="0"/>
          </a:p>
          <a:p>
            <a:pPr indent="0" marL="0">
              <a:spcAft>
                <a:spcPts val="100"/>
              </a:spcAft>
              <a:buNone/>
            </a:pPr>
            <a:r>
              <a:rPr lang="en-US" sz="1300" dirty="0">
                <a:solidFill>
                  <a:srgbClr val="6B6F7B"/>
                </a:solidFill>
              </a:rPr>
              <a:t>Avocat au Barreau de Paris</a:t>
            </a:r>
            <a:endParaRPr lang="en-US" sz="1800" dirty="0"/>
          </a:p>
          <a:p>
            <a:pPr indent="0" marL="0">
              <a:spcAft>
                <a:spcPts val="100"/>
              </a:spcAft>
              <a:buNone/>
            </a:pPr>
            <a:r>
              <a:rPr lang="en-US" sz="1300" dirty="0">
                <a:solidFill>
                  <a:srgbClr val="6B6F7B"/>
                </a:solidFill>
              </a:rPr>
              <a:t>Représentant devant la JUB</a:t>
            </a:r>
            <a:endParaRPr lang="en-US" sz="1800" dirty="0"/>
          </a:p>
          <a:p>
            <a:pPr indent="0" marL="0">
              <a:buNone/>
            </a:pPr>
            <a:r>
              <a:rPr lang="en-US" sz="1300" u="sng" dirty="0">
                <a:solidFill>
                  <a:srgbClr val="2222C6"/>
                </a:solidFill>
                <a:hlinkClick r:id="rId2" invalidUrl="" action="" tgtFrame="" tooltip="" history="1" highlightClick="0" endSnd="0">
                  <a:extLst>
                    <a:ext uri="{A12FA001-AC4F-418D-AE19-62706E023703}">
                      <ahyp:hlinkClr xmlns:ahyp="http://schemas.microsoft.com/office/drawing/2018/hyperlinkcolor" val="tx"/>
                    </a:ext>
                  </a:extLst>
                </a:hlinkClick>
              </a:rPr>
              <a:t>md@dhenne-avocats.fr</a:t>
            </a:r>
            <a:endParaRPr lang="en-US" sz="1800" dirty="0"/>
          </a:p>
        </p:txBody>
      </p:sp>
      <p:pic>
        <p:nvPicPr>
          <p:cNvPr id="5" name="Image 1" descr="Dhenne Avocats">    </p:cNvPr>
          <p:cNvPicPr>
            <a:picLocks noChangeAspect="1"/>
          </p:cNvPicPr>
          <p:nvPr/>
        </p:nvPicPr>
        <p:blipFill>
          <a:blip r:embed="rId3"/>
          <a:stretch>
            <a:fillRect/>
          </a:stretch>
        </p:blipFill>
        <p:spPr>
          <a:xfrm>
            <a:off x="4846320" y="4709160"/>
            <a:ext cx="2651760" cy="212481"/>
          </a:xfrm>
          <a:prstGeom prst="rect">
            <a:avLst/>
          </a:prstGeom>
        </p:spPr>
      </p:pic>
      <p:sp>
        <p:nvSpPr>
          <p:cNvPr id="6" name="Text 2"/>
          <p:cNvSpPr txBox="1"/>
          <p:nvPr/>
        </p:nvSpPr>
        <p:spPr>
          <a:xfrm>
            <a:off x="4846320" y="5074920"/>
            <a:ext cx="4572000" cy="868680"/>
          </a:xfrm>
          <a:prstGeom prst="rect">
            <a:avLst/>
          </a:prstGeom>
          <a:noFill/>
          <a:ln/>
        </p:spPr>
        <p:txBody>
          <a:bodyPr wrap="square" lIns="0" tIns="0" rIns="0" bIns="0" rtlCol="0" anchor="t"/>
          <a:lstStyle/>
          <a:p>
            <a:pPr indent="0" marL="0">
              <a:buNone/>
            </a:pPr>
            <a:r>
              <a:rPr lang="en-US" sz="1200" dirty="0">
                <a:solidFill>
                  <a:srgbClr val="6B6F7B"/>
                </a:solidFill>
              </a:rPr>
              <a:t>7 rue Commines, 75003 Paris</a:t>
            </a:r>
            <a:endParaRPr lang="en-US" sz="1200" dirty="0"/>
          </a:p>
          <a:p>
            <a:pPr indent="0" marL="0">
              <a:buNone/>
            </a:pPr>
            <a:r>
              <a:rPr lang="en-US" sz="1200" dirty="0">
                <a:solidFill>
                  <a:srgbClr val="6B6F7B"/>
                </a:solidFill>
              </a:rPr>
              <a:t>+33 (0)1 71 60 61 46</a:t>
            </a:r>
            <a:endParaRPr lang="en-US" sz="1200" dirty="0"/>
          </a:p>
          <a:p>
            <a:pPr indent="0" marL="0">
              <a:buNone/>
            </a:pPr>
            <a:r>
              <a:rPr lang="en-US" sz="1200" u="sng" dirty="0">
                <a:solidFill>
                  <a:srgbClr val="2222C6"/>
                </a:solidFill>
                <a:hlinkClick r:id="rId4" invalidUrl="" action="" tgtFrame="" tooltip="" history="1" highlightClick="0" endSnd="0">
                  <a:extLst>
                    <a:ext uri="{A12FA001-AC4F-418D-AE19-62706E023703}">
                      <ahyp:hlinkClr xmlns:ahyp="http://schemas.microsoft.com/office/drawing/2018/hyperlinkcolor" val="tx"/>
                    </a:ext>
                  </a:extLst>
                </a:hlinkClick>
              </a:rPr>
              <a:t>www.dhenne-avocats.fr</a:t>
            </a:r>
            <a:endParaRPr lang="en-US" sz="1200" dirty="0"/>
          </a:p>
        </p:txBody>
      </p:sp>
    </p:spTree>
  </p:cSld>
  <p:clrMapOvr>
    <a:masterClrMapping/>
  </p:clrMapOvr>
</p:sld>
</file>

<file path=ppt/theme/theme1.xml><?xml version="1.0" encoding="utf-8"?>
<a:theme xmlns:a="http://schemas.openxmlformats.org/drawingml/2006/main" name="Dhenne Avocats">
  <a:themeElements>
    <a:clrScheme name="Dhenne Avocats">
      <a:dk1>
        <a:srgbClr val="2A2B31"/>
      </a:dk1>
      <a:lt1>
        <a:srgbClr val="FFFFFF"/>
      </a:lt1>
      <a:dk2>
        <a:srgbClr val="2222C6"/>
      </a:dk2>
      <a:lt2>
        <a:srgbClr val="EEF0F8"/>
      </a:lt2>
      <a:accent1>
        <a:srgbClr val="2222C6"/>
      </a:accent1>
      <a:accent2>
        <a:srgbClr val="5B5FE0"/>
      </a:accent2>
      <a:accent3>
        <a:srgbClr val="8E91A8"/>
      </a:accent3>
      <a:accent4>
        <a:srgbClr val="A3262A"/>
      </a:accent4>
      <a:accent5>
        <a:srgbClr val="1F7A4D"/>
      </a:accent5>
      <a:accent6>
        <a:srgbClr val="C9CCE8"/>
      </a:accent6>
      <a:hlink>
        <a:srgbClr val="2222C6"/>
      </a:hlink>
      <a:folHlink>
        <a:srgbClr val="5B5FE0"/>
      </a:folHlink>
    </a:clrScheme>
    <a:fontScheme name="Dhenne Avocats">
      <a:majorFont>
        <a:latin typeface="Avenir Book"/>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venir Book"/>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Dhenne Avocats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Intelligence artificielle et droit des brevets : l’IA peut-elle inventer ?</dc:title>
  <dc:subject>En ligne</dc:subject>
  <dc:creator>Matthieu Dhenne</dc:creator>
  <cp:lastModifiedBy>Matthieu Dhenne</cp:lastModifiedBy>
  <cp:revision>1</cp:revision>
  <dcterms:created xsi:type="dcterms:W3CDTF">2026-10-16T15:18:51Z</dcterms:created>
  <dcterms:modified xsi:type="dcterms:W3CDTF">2026-10-16T15:18:51Z</dcterms:modified>
</cp:coreProperties>
</file>