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0" r:id="rId1"/>
    <p:sldMasterId id="2147483797" r:id="rId2"/>
  </p:sldMasterIdLst>
  <p:notesMasterIdLst>
    <p:notesMasterId r:id="rId38"/>
  </p:notesMasterIdLst>
  <p:handoutMasterIdLst>
    <p:handoutMasterId r:id="rId39"/>
  </p:handoutMasterIdLst>
  <p:sldIdLst>
    <p:sldId id="517" r:id="rId3"/>
    <p:sldId id="519" r:id="rId4"/>
    <p:sldId id="476" r:id="rId5"/>
    <p:sldId id="520" r:id="rId6"/>
    <p:sldId id="521" r:id="rId7"/>
    <p:sldId id="491" r:id="rId8"/>
    <p:sldId id="492" r:id="rId9"/>
    <p:sldId id="493" r:id="rId10"/>
    <p:sldId id="495" r:id="rId11"/>
    <p:sldId id="496" r:id="rId12"/>
    <p:sldId id="497" r:id="rId13"/>
    <p:sldId id="499" r:id="rId14"/>
    <p:sldId id="501" r:id="rId15"/>
    <p:sldId id="502" r:id="rId16"/>
    <p:sldId id="503" r:id="rId17"/>
    <p:sldId id="504" r:id="rId18"/>
    <p:sldId id="505" r:id="rId19"/>
    <p:sldId id="507" r:id="rId20"/>
    <p:sldId id="508" r:id="rId21"/>
    <p:sldId id="510" r:id="rId22"/>
    <p:sldId id="511" r:id="rId23"/>
    <p:sldId id="512" r:id="rId24"/>
    <p:sldId id="513" r:id="rId25"/>
    <p:sldId id="514" r:id="rId26"/>
    <p:sldId id="478" r:id="rId27"/>
    <p:sldId id="479" r:id="rId28"/>
    <p:sldId id="480" r:id="rId29"/>
    <p:sldId id="481" r:id="rId30"/>
    <p:sldId id="482" r:id="rId31"/>
    <p:sldId id="483" r:id="rId32"/>
    <p:sldId id="484" r:id="rId33"/>
    <p:sldId id="485" r:id="rId34"/>
    <p:sldId id="486" r:id="rId35"/>
    <p:sldId id="487" r:id="rId36"/>
    <p:sldId id="488" r:id="rId37"/>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0" autoAdjust="0"/>
    <p:restoredTop sz="95897" autoAdjust="0"/>
  </p:normalViewPr>
  <p:slideViewPr>
    <p:cSldViewPr>
      <p:cViewPr varScale="1">
        <p:scale>
          <a:sx n="109" d="100"/>
          <a:sy n="109" d="100"/>
        </p:scale>
        <p:origin x="184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7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defRPr sz="1200" smtClean="0"/>
            </a:lvl1pPr>
          </a:lstStyle>
          <a:p>
            <a:pPr>
              <a:defRPr/>
            </a:pPr>
            <a:endParaRPr lang="en-US" dirty="0"/>
          </a:p>
        </p:txBody>
      </p:sp>
      <p:sp>
        <p:nvSpPr>
          <p:cNvPr id="79875" name="Rectangle 3"/>
          <p:cNvSpPr>
            <a:spLocks noGrp="1" noChangeArrowheads="1"/>
          </p:cNvSpPr>
          <p:nvPr>
            <p:ph type="dt" sz="quarter" idx="1"/>
          </p:nvPr>
        </p:nvSpPr>
        <p:spPr bwMode="auto">
          <a:xfrm>
            <a:off x="3849689"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lgn="r">
              <a:defRPr sz="1200" smtClean="0"/>
            </a:lvl1pPr>
          </a:lstStyle>
          <a:p>
            <a:pPr>
              <a:defRPr/>
            </a:pPr>
            <a:endParaRPr lang="en-US" dirty="0"/>
          </a:p>
        </p:txBody>
      </p:sp>
      <p:sp>
        <p:nvSpPr>
          <p:cNvPr id="79876" name="Rectangle 4"/>
          <p:cNvSpPr>
            <a:spLocks noGrp="1" noChangeArrowheads="1"/>
          </p:cNvSpPr>
          <p:nvPr>
            <p:ph type="ftr" sz="quarter" idx="2"/>
          </p:nvPr>
        </p:nvSpPr>
        <p:spPr bwMode="auto">
          <a:xfrm>
            <a:off x="0"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defRPr sz="1200" smtClean="0"/>
            </a:lvl1pPr>
          </a:lstStyle>
          <a:p>
            <a:pPr>
              <a:defRPr/>
            </a:pPr>
            <a:endParaRPr lang="en-US" dirty="0"/>
          </a:p>
        </p:txBody>
      </p:sp>
      <p:sp>
        <p:nvSpPr>
          <p:cNvPr id="79877" name="Rectangle 5"/>
          <p:cNvSpPr>
            <a:spLocks noGrp="1" noChangeArrowheads="1"/>
          </p:cNvSpPr>
          <p:nvPr>
            <p:ph type="sldNum" sz="quarter" idx="3"/>
          </p:nvPr>
        </p:nvSpPr>
        <p:spPr bwMode="auto">
          <a:xfrm>
            <a:off x="3849689"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lgn="r">
              <a:defRPr sz="1200" smtClean="0"/>
            </a:lvl1pPr>
          </a:lstStyle>
          <a:p>
            <a:pPr>
              <a:defRPr/>
            </a:pPr>
            <a:fld id="{0216EE19-0DCD-413E-8330-DFDBC0D51A20}" type="slidenum">
              <a:rPr lang="en-US"/>
              <a:pPr>
                <a:defRPr/>
              </a:pPr>
              <a:t>‹N°›</a:t>
            </a:fld>
            <a:endParaRPr lang="en-US" dirty="0"/>
          </a:p>
        </p:txBody>
      </p:sp>
    </p:spTree>
    <p:extLst>
      <p:ext uri="{BB962C8B-B14F-4D97-AF65-F5344CB8AC3E}">
        <p14:creationId xmlns:p14="http://schemas.microsoft.com/office/powerpoint/2010/main" val="735956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defRPr sz="1200" smtClean="0"/>
            </a:lvl1pPr>
          </a:lstStyle>
          <a:p>
            <a:pPr>
              <a:defRPr/>
            </a:pPr>
            <a:endParaRPr lang="fr-FR" dirty="0"/>
          </a:p>
        </p:txBody>
      </p:sp>
      <p:sp>
        <p:nvSpPr>
          <p:cNvPr id="3075" name="Rectangle 3"/>
          <p:cNvSpPr>
            <a:spLocks noGrp="1" noChangeArrowheads="1"/>
          </p:cNvSpPr>
          <p:nvPr>
            <p:ph type="dt" idx="1"/>
          </p:nvPr>
        </p:nvSpPr>
        <p:spPr bwMode="auto">
          <a:xfrm>
            <a:off x="3849689"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lgn="r">
              <a:defRPr sz="1200" smtClean="0"/>
            </a:lvl1pPr>
          </a:lstStyle>
          <a:p>
            <a:pPr>
              <a:defRPr/>
            </a:pPr>
            <a:endParaRPr lang="fr-FR" dirty="0"/>
          </a:p>
        </p:txBody>
      </p:sp>
      <p:sp>
        <p:nvSpPr>
          <p:cNvPr id="32772" name="Rectangle 4"/>
          <p:cNvSpPr>
            <a:spLocks noGrp="1" noRot="1" noChangeAspect="1" noChangeArrowheads="1" noTextEdit="1"/>
          </p:cNvSpPr>
          <p:nvPr>
            <p:ph type="sldImg" idx="2"/>
          </p:nvPr>
        </p:nvSpPr>
        <p:spPr bwMode="auto">
          <a:xfrm>
            <a:off x="919163" y="746125"/>
            <a:ext cx="4960937" cy="3721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9451" y="4715951"/>
            <a:ext cx="5438775"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078" name="Rectangle 6"/>
          <p:cNvSpPr>
            <a:spLocks noGrp="1" noChangeArrowheads="1"/>
          </p:cNvSpPr>
          <p:nvPr>
            <p:ph type="ftr" sz="quarter" idx="4"/>
          </p:nvPr>
        </p:nvSpPr>
        <p:spPr bwMode="auto">
          <a:xfrm>
            <a:off x="0"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defRPr sz="1200" smtClean="0"/>
            </a:lvl1pPr>
          </a:lstStyle>
          <a:p>
            <a:pPr>
              <a:defRPr/>
            </a:pPr>
            <a:endParaRPr lang="fr-FR" dirty="0"/>
          </a:p>
        </p:txBody>
      </p:sp>
      <p:sp>
        <p:nvSpPr>
          <p:cNvPr id="3079" name="Rectangle 7"/>
          <p:cNvSpPr>
            <a:spLocks noGrp="1" noChangeArrowheads="1"/>
          </p:cNvSpPr>
          <p:nvPr>
            <p:ph type="sldNum" sz="quarter" idx="5"/>
          </p:nvPr>
        </p:nvSpPr>
        <p:spPr bwMode="auto">
          <a:xfrm>
            <a:off x="3849689"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lgn="r">
              <a:defRPr sz="1200" smtClean="0"/>
            </a:lvl1pPr>
          </a:lstStyle>
          <a:p>
            <a:pPr>
              <a:defRPr/>
            </a:pPr>
            <a:fld id="{28FF4BAB-1B67-4E2F-973D-422348B0BEC9}" type="slidenum">
              <a:rPr lang="fr-FR"/>
              <a:pPr>
                <a:defRPr/>
              </a:pPr>
              <a:t>‹N°›</a:t>
            </a:fld>
            <a:endParaRPr lang="fr-FR" dirty="0"/>
          </a:p>
        </p:txBody>
      </p:sp>
    </p:spTree>
    <p:extLst>
      <p:ext uri="{BB962C8B-B14F-4D97-AF65-F5344CB8AC3E}">
        <p14:creationId xmlns:p14="http://schemas.microsoft.com/office/powerpoint/2010/main" val="24118565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33794" name="Rectangle 7"/>
          <ns0:cNvSpPr>
            <ns1:spLocks noGrp="1" noChangeArrowheads="1"/>
          </ns0:cNvSpPr>
          <ns0:nvPr>
            <ns0:ph type="sldNum" sz="quarter" idx="5"/>
          </ns0:nvPr>
        </ns0:nvSpPr>
        <ns0:spPr>
          <ns1:noFill/>
        </ns0:spPr>
        <ns0:txBody>
          <ns1:bodyPr/>
          <ns1:lstStyle>
            <ns1:lvl1pPr eaLnBrk="0" hangingPunct="0">
              <ns1:defRPr>
                <ns1:solidFill>
                  <ns1:schemeClr val="tx1"/>
                </ns1:solidFill>
                <ns1:latin typeface="Arial" charset="0"/>
              </ns1:defRPr>
            </ns1:lvl1pPr>
            <ns1:lvl2pPr marL="745162" indent="-286601" eaLnBrk="0" hangingPunct="0">
              <ns1:defRPr>
                <ns1:solidFill>
                  <ns1:schemeClr val="tx1"/>
                </ns1:solidFill>
                <ns1:latin typeface="Arial" charset="0"/>
              </ns1:defRPr>
            </ns1:lvl2pPr>
            <ns1:lvl3pPr marL="1146404" indent="-229281" eaLnBrk="0" hangingPunct="0">
              <ns1:defRPr>
                <ns1:solidFill>
                  <ns1:schemeClr val="tx1"/>
                </ns1:solidFill>
                <ns1:latin typeface="Arial" charset="0"/>
              </ns1:defRPr>
            </ns1:lvl3pPr>
            <ns1:lvl4pPr marL="1604964" indent="-229281" eaLnBrk="0" hangingPunct="0">
              <ns1:defRPr>
                <ns1:solidFill>
                  <ns1:schemeClr val="tx1"/>
                </ns1:solidFill>
                <ns1:latin typeface="Arial" charset="0"/>
              </ns1:defRPr>
            </ns1:lvl4pPr>
            <ns1:lvl5pPr marL="2063525" indent="-229281" eaLnBrk="0" hangingPunct="0">
              <ns1:defRPr>
                <ns1:solidFill>
                  <ns1:schemeClr val="tx1"/>
                </ns1:solidFill>
                <ns1:latin typeface="Arial" charset="0"/>
              </ns1:defRPr>
            </ns1:lvl5pPr>
            <ns1:lvl6pPr marL="2522087" indent="-229281" eaLnBrk="0" fontAlgn="base" hangingPunct="0">
              <ns1:spcBef>
                <ns1:spcPct val="0"/>
              </ns1:spcBef>
              <ns1:spcAft>
                <ns1:spcPct val="0"/>
              </ns1:spcAft>
              <ns1:defRPr>
                <ns1:solidFill>
                  <ns1:schemeClr val="tx1"/>
                </ns1:solidFill>
                <ns1:latin typeface="Arial" charset="0"/>
              </ns1:defRPr>
            </ns1:lvl6pPr>
            <ns1:lvl7pPr marL="2980648" indent="-229281" eaLnBrk="0" fontAlgn="base" hangingPunct="0">
              <ns1:spcBef>
                <ns1:spcPct val="0"/>
              </ns1:spcBef>
              <ns1:spcAft>
                <ns1:spcPct val="0"/>
              </ns1:spcAft>
              <ns1:defRPr>
                <ns1:solidFill>
                  <ns1:schemeClr val="tx1"/>
                </ns1:solidFill>
                <ns1:latin typeface="Arial" charset="0"/>
              </ns1:defRPr>
            </ns1:lvl7pPr>
            <ns1:lvl8pPr marL="3439209" indent="-229281" eaLnBrk="0" fontAlgn="base" hangingPunct="0">
              <ns1:spcBef>
                <ns1:spcPct val="0"/>
              </ns1:spcBef>
              <ns1:spcAft>
                <ns1:spcPct val="0"/>
              </ns1:spcAft>
              <ns1:defRPr>
                <ns1:solidFill>
                  <ns1:schemeClr val="tx1"/>
                </ns1:solidFill>
                <ns1:latin typeface="Arial" charset="0"/>
              </ns1:defRPr>
            </ns1:lvl8pPr>
            <ns1:lvl9pPr marL="3897770" indent="-229281" eaLnBrk="0" fontAlgn="base" hangingPunct="0">
              <ns1:spcBef>
                <ns1:spcPct val="0"/>
              </ns1:spcBef>
              <ns1:spcAft>
                <ns1:spcPct val="0"/>
              </ns1:spcAft>
              <ns1:defRPr>
                <ns1:solidFill>
                  <ns1:schemeClr val="tx1"/>
                </ns1:solidFill>
                <ns1:latin typeface="Arial" charset="0"/>
              </ns1:defRPr>
            </ns1:lvl9pPr>
          </ns1:lstStyle>
          <ns1:p>
            <ns1:pPr eaLnBrk="1" hangingPunct="1"/>
            <ns1:fld id="{EECB2B26-E08B-4D9F-8BFC-4CEF6A31D09C}" type="slidenum">
              <ns1:rPr lang="fr-FR"/>
              <ns1:pPr eaLnBrk="1" hangingPunct="1"/>
              <ns1:t/>
            </ns1:fld>
            <ns1:endParaRPr lang="fr-FR" dirty="0"/>
          </ns1:p>
        </ns0:txBody>
      </ns0:sp>
      <ns0:sp>
        <ns0:nvSpPr>
          <ns0:cNvPr id="33795" name="Rectangle 2"/>
          <ns0:cNvSpPr>
            <ns1:spLocks noGrp="1" noRot="1" noChangeAspect="1" noChangeArrowheads="1" noTextEdit="1"/>
          </ns0:cNvSpPr>
          <ns0:nvPr>
            <ns0:ph type="sldImg"/>
          </ns0:nvPr>
        </ns0:nvSpPr>
        <ns0:spPr>
          <ns1:xfrm>
            <ns1:off x="901700" y="762000"/>
            <ns1:ext cx="4978400" cy="3733800"/>
          </ns1:xfrm>
          <ns1:ln/>
        </ns0:spPr>
      </ns0:sp>
      <ns0:sp>
        <ns0:nvSpPr>
          <ns0:cNvPr id="33796" name="Rectangle 3"/>
          <ns0:cNvSpPr>
            <ns1:spLocks noGrp="1" noChangeArrowheads="1"/>
          </ns0:cNvSpPr>
          <ns0:nvPr>
            <ns0:ph type="body" idx="1"/>
          </ns0:nvPr>
        </ns0:nvSpPr>
        <ns0:spPr>
          <ns1:xfrm>
            <ns1:off x="914400" y="4723931"/>
            <ns1:ext cx="4953000" cy="4495714"/>
          </ns1:xfrm>
          <ns1:noFill/>
        </ns0:spPr>
        <ns0:txBody>
          <ns1:bodyPr/>
          <ns1:lstStyle/>
          <ns1:p>
            <ns1:pPr eaLnBrk="1" hangingPunct="1"/>
            <ns1:endParaRPr lang="en-US" dirty="0"/>
          </ns1:p>
        </ns0:txBody>
      </ns0:sp>
    </ns0:spTree>
    <ns0:extLst>
      <ns0:ext uri="{BB962C8B-B14F-4D97-AF65-F5344CB8AC3E}">
        <ns2:creationId val="987110032"/>
      </ns0:ext>
    </ns0:extLst>
  </ns0:cSld>
  <ns0:clrMapOvr>
    <ns1:masterClrMapping/>
  </ns0:clrMapOvr>
</ns0:notes>
</file>

<file path=ppt/notesSlides/notesSlide2.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dirty="0"/>
          </ns1:p>
        </ns0:txBody>
      </ns0:sp>
    </ns0:spTree>
    <ns0:extLst>
      <ns0:ext uri="{BB962C8B-B14F-4D97-AF65-F5344CB8AC3E}">
        <ns2:creationId val="1548178742"/>
      </ns0:ext>
    </ns0:extLst>
  </ns0:cSld>
  <ns0:clrMapOvr>
    <ns1:masterClrMapping/>
  </ns0:clrMapOvr>
</ns0:notes>
</file>

<file path=ppt/notesSlides/notesSlide3.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sz="1200" b="0" i="0" kern="1200" dirty="0">
              <ns1:solidFill>
                <ns1:schemeClr val="tx1"/>
              </ns1:solidFill>
              <ns1:effectLst/>
              <ns1:latin typeface="Arial" charset="0"/>
              <ns1:ea typeface="+mn-ea"/>
              <ns1:cs typeface="+mn-cs"/>
            </ns1:endParaRPr>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557013788"/>
      </ns0:ext>
    </ns0:extLst>
  </ns0:cSld>
  <ns0:clrMapOvr>
    <ns1:masterClrMapping/>
  </ns0:clrMapOvr>
</ns0:notes>
</file>

<file path=ppt/notesSlides/notesSlide4.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1371740645"/>
      </ns0:ext>
    </ns0:extLst>
  </ns0:cSld>
  <ns0:clrMapOvr>
    <ns1:masterClrMapping/>
  </ns0:clrMapOvr>
</ns0:notes>
</file>

<file path=ppt/notesSlides/notesSlide5.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1895448819"/>
      </ns0:ext>
    </ns0:extLst>
  </ns0:cSld>
  <ns0:clrMapOvr>
    <ns1:masterClrMapping/>
  </ns0:clrMapOvr>
</ns0:notes>
</file>

<file path=ppt/notesSlides/notesSlide6.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sz="1200" b="0" i="0" kern="1200" dirty="0">
              <ns1:solidFill>
                <ns1:schemeClr val="tx1"/>
              </ns1:solidFill>
              <ns1:effectLst/>
              <ns1:latin typeface="Arial" charset="0"/>
              <ns1:ea typeface="+mn-ea"/>
              <ns1:cs typeface="+mn-cs"/>
            </ns1:endParaRPr>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407671116"/>
      </ns0:ext>
    </ns0:extLst>
  </ns0:cSld>
  <ns0:clrMapOvr>
    <ns1:masterClrMapping/>
  </ns0:clrMapOvr>
</ns0:notes>
</file>

<file path=ppt/notesSlides/notesSlide7.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1908030952"/>
      </ns0:ext>
    </ns0:extLst>
  </ns0:cSld>
  <ns0:clrMapOvr>
    <ns1:masterClrMapping/>
  </ns0:clrMapOvr>
</ns0:notes>
</file>

<file path=ppt/notesSlides/notesSlide8.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289437411"/>
      </ns0:ext>
    </ns0:extLst>
  </ns0:cSld>
  <ns0:clrMapOvr>
    <ns1:masterClrMapping/>
  </ns0:clrMapOvr>
</ns0:notes>
</file>

<file path=ppt/notesSlides/notesSlide9.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ns1:p>
        </ns0:txBody>
      </ns0:sp>
    </ns0:spTree>
    <ns0:extLst>
      <ns0:ext uri="{BB962C8B-B14F-4D97-AF65-F5344CB8AC3E}">
        <ns2:creationId val="416507147"/>
      </ns0:ext>
    </ns0:extLst>
  </ns0:cSld>
  <ns0:clrMapOvr>
    <ns1:masterClrMapping/>
  </ns0:clrMapOvr>
</ns0: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FR"/>
          </a:p>
        </p:txBody>
      </p:sp>
      <p:sp>
        <p:nvSpPr>
          <p:cNvPr id="4" name="Date Placeholder 3"/>
          <p:cNvSpPr>
            <a:spLocks noGrp="1"/>
          </p:cNvSpPr>
          <p:nvPr>
            <p:ph type="dt" sz="half" idx="10"/>
          </p:nvPr>
        </p:nvSpPr>
        <p:spPr/>
        <p:txBody>
          <a:bodyPr/>
          <a:lstStyle>
            <a:lvl1pPr>
              <a:defRPr/>
            </a:lvl1pPr>
          </a:lstStyle>
          <a:p>
            <a:pPr>
              <a:defRPr/>
            </a:pPr>
            <a:fld id="{1C883E3D-B3B1-4F63-9502-ACBEC0959B19}" type="datetimeFigureOut">
              <a:rPr lang="fr-FR"/>
              <a:pPr>
                <a:defRPr/>
              </a:pPr>
              <a:t>03/12/2018</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F6E4BEC1-BC69-4A33-B1B8-541CE6D97898}" type="slidenum">
              <a:rPr lang="fr-FR"/>
              <a:pPr>
                <a:defRPr/>
              </a:pPr>
              <a:t>‹N°›</a:t>
            </a:fld>
            <a:endParaRPr lang="fr-FR" dirty="0"/>
          </a:p>
        </p:txBody>
      </p:sp>
    </p:spTree>
    <p:extLst>
      <p:ext uri="{BB962C8B-B14F-4D97-AF65-F5344CB8AC3E}">
        <p14:creationId xmlns:p14="http://schemas.microsoft.com/office/powerpoint/2010/main" val="186580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lvl1pPr>
              <a:defRPr/>
            </a:lvl1pPr>
          </a:lstStyle>
          <a:p>
            <a:pPr>
              <a:defRPr/>
            </a:pPr>
            <a:fld id="{F0DB4666-D883-444E-BF63-98FB9793102F}" type="datetimeFigureOut">
              <a:rPr lang="fr-FR"/>
              <a:pPr>
                <a:defRPr/>
              </a:pPr>
              <a:t>03/12/2018</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E1BA53EE-A93C-42B1-BD33-766456F84054}" type="slidenum">
              <a:rPr lang="fr-FR"/>
              <a:pPr>
                <a:defRPr/>
              </a:pPr>
              <a:t>‹N°›</a:t>
            </a:fld>
            <a:endParaRPr lang="fr-FR" dirty="0"/>
          </a:p>
        </p:txBody>
      </p:sp>
    </p:spTree>
    <p:extLst>
      <p:ext uri="{BB962C8B-B14F-4D97-AF65-F5344CB8AC3E}">
        <p14:creationId xmlns:p14="http://schemas.microsoft.com/office/powerpoint/2010/main" val="32358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0124B6A-8C63-43BA-8B1F-5B176AE2388C}" type="datetimeFigureOut">
              <a:rPr lang="fr-FR"/>
              <a:pPr>
                <a:defRPr/>
              </a:pPr>
              <a:t>03/12/2018</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97509EFB-BC22-4015-B960-479F07EEDC79}" type="slidenum">
              <a:rPr lang="fr-FR"/>
              <a:pPr>
                <a:defRPr/>
              </a:pPr>
              <a:t>‹N°›</a:t>
            </a:fld>
            <a:endParaRPr lang="fr-FR" dirty="0"/>
          </a:p>
        </p:txBody>
      </p:sp>
    </p:spTree>
    <p:extLst>
      <p:ext uri="{BB962C8B-B14F-4D97-AF65-F5344CB8AC3E}">
        <p14:creationId xmlns:p14="http://schemas.microsoft.com/office/powerpoint/2010/main" val="221052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3"/>
          <p:cNvSpPr>
            <a:spLocks noGrp="1"/>
          </p:cNvSpPr>
          <p:nvPr>
            <p:ph type="dt" sz="half" idx="10"/>
          </p:nvPr>
        </p:nvSpPr>
        <p:spPr/>
        <p:txBody>
          <a:bodyPr/>
          <a:lstStyle>
            <a:lvl1pPr>
              <a:defRPr/>
            </a:lvl1pPr>
          </a:lstStyle>
          <a:p>
            <a:pPr>
              <a:defRPr/>
            </a:pPr>
            <a:fld id="{C427D8EB-0C27-4B0D-9D44-BB9682F66E26}" type="datetimeFigureOut">
              <a:rPr lang="fr-FR"/>
              <a:pPr>
                <a:defRPr/>
              </a:pPr>
              <a:t>03/12/2018</a:t>
            </a:fld>
            <a:endParaRPr lang="fr-FR" dirty="0"/>
          </a:p>
        </p:txBody>
      </p:sp>
      <p:sp>
        <p:nvSpPr>
          <p:cNvPr id="6" name="Footer Placeholder 4"/>
          <p:cNvSpPr>
            <a:spLocks noGrp="1"/>
          </p:cNvSpPr>
          <p:nvPr>
            <p:ph type="ftr" sz="quarter" idx="11"/>
          </p:nvPr>
        </p:nvSpPr>
        <p:spPr/>
        <p:txBody>
          <a:bodyPr/>
          <a:lstStyle>
            <a:lvl1pPr>
              <a:defRPr/>
            </a:lvl1pPr>
          </a:lstStyle>
          <a:p>
            <a:pPr>
              <a:defRPr/>
            </a:pP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0B4F3F9F-BDAC-425E-BB73-5D42B3E4AEFC}" type="slidenum">
              <a:rPr lang="fr-FR"/>
              <a:pPr>
                <a:defRPr/>
              </a:pPr>
              <a:t>‹N°›</a:t>
            </a:fld>
            <a:endParaRPr lang="fr-FR" dirty="0"/>
          </a:p>
        </p:txBody>
      </p:sp>
    </p:spTree>
    <p:extLst>
      <p:ext uri="{BB962C8B-B14F-4D97-AF65-F5344CB8AC3E}">
        <p14:creationId xmlns:p14="http://schemas.microsoft.com/office/powerpoint/2010/main" val="4012199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3"/>
          <p:cNvSpPr>
            <a:spLocks noGrp="1"/>
          </p:cNvSpPr>
          <p:nvPr>
            <p:ph type="dt" sz="half" idx="10"/>
          </p:nvPr>
        </p:nvSpPr>
        <p:spPr/>
        <p:txBody>
          <a:bodyPr/>
          <a:lstStyle>
            <a:lvl1pPr>
              <a:defRPr/>
            </a:lvl1pPr>
          </a:lstStyle>
          <a:p>
            <a:pPr>
              <a:defRPr/>
            </a:pPr>
            <a:fld id="{AEAAFA67-6F83-435E-B26A-86664C2A725F}" type="datetimeFigureOut">
              <a:rPr lang="fr-FR"/>
              <a:pPr>
                <a:defRPr/>
              </a:pPr>
              <a:t>03/12/2018</a:t>
            </a:fld>
            <a:endParaRPr lang="fr-FR" dirty="0"/>
          </a:p>
        </p:txBody>
      </p:sp>
      <p:sp>
        <p:nvSpPr>
          <p:cNvPr id="8" name="Footer Placeholder 4"/>
          <p:cNvSpPr>
            <a:spLocks noGrp="1"/>
          </p:cNvSpPr>
          <p:nvPr>
            <p:ph type="ftr" sz="quarter" idx="11"/>
          </p:nvPr>
        </p:nvSpPr>
        <p:spPr/>
        <p:txBody>
          <a:bodyPr/>
          <a:lstStyle>
            <a:lvl1pPr>
              <a:defRPr/>
            </a:lvl1pPr>
          </a:lstStyle>
          <a:p>
            <a:pPr>
              <a:defRPr/>
            </a:pPr>
            <a:endParaRPr lang="fr-FR" dirty="0"/>
          </a:p>
        </p:txBody>
      </p:sp>
      <p:sp>
        <p:nvSpPr>
          <p:cNvPr id="9" name="Slide Number Placeholder 5"/>
          <p:cNvSpPr>
            <a:spLocks noGrp="1"/>
          </p:cNvSpPr>
          <p:nvPr>
            <p:ph type="sldNum" sz="quarter" idx="12"/>
          </p:nvPr>
        </p:nvSpPr>
        <p:spPr/>
        <p:txBody>
          <a:bodyPr/>
          <a:lstStyle>
            <a:lvl1pPr>
              <a:defRPr/>
            </a:lvl1pPr>
          </a:lstStyle>
          <a:p>
            <a:pPr>
              <a:defRPr/>
            </a:pPr>
            <a:fld id="{4FBC9324-9A4C-4B69-B124-9A6C22B0B94E}" type="slidenum">
              <a:rPr lang="fr-FR"/>
              <a:pPr>
                <a:defRPr/>
              </a:pPr>
              <a:t>‹N°›</a:t>
            </a:fld>
            <a:endParaRPr lang="fr-FR" dirty="0"/>
          </a:p>
        </p:txBody>
      </p:sp>
    </p:spTree>
    <p:extLst>
      <p:ext uri="{BB962C8B-B14F-4D97-AF65-F5344CB8AC3E}">
        <p14:creationId xmlns:p14="http://schemas.microsoft.com/office/powerpoint/2010/main" val="105811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3"/>
          <p:cNvSpPr>
            <a:spLocks noGrp="1"/>
          </p:cNvSpPr>
          <p:nvPr>
            <p:ph type="dt" sz="half" idx="10"/>
          </p:nvPr>
        </p:nvSpPr>
        <p:spPr/>
        <p:txBody>
          <a:bodyPr/>
          <a:lstStyle>
            <a:lvl1pPr>
              <a:defRPr/>
            </a:lvl1pPr>
          </a:lstStyle>
          <a:p>
            <a:pPr>
              <a:defRPr/>
            </a:pPr>
            <a:fld id="{AC20AF54-FDCA-4D0D-9D22-C30B5AB3F065}" type="datetimeFigureOut">
              <a:rPr lang="fr-FR"/>
              <a:pPr>
                <a:defRPr/>
              </a:pPr>
              <a:t>03/12/2018</a:t>
            </a:fld>
            <a:endParaRPr lang="fr-FR" dirty="0"/>
          </a:p>
        </p:txBody>
      </p:sp>
      <p:sp>
        <p:nvSpPr>
          <p:cNvPr id="4" name="Footer Placeholder 4"/>
          <p:cNvSpPr>
            <a:spLocks noGrp="1"/>
          </p:cNvSpPr>
          <p:nvPr>
            <p:ph type="ftr" sz="quarter" idx="11"/>
          </p:nvPr>
        </p:nvSpPr>
        <p:spPr/>
        <p:txBody>
          <a:bodyPr/>
          <a:lstStyle>
            <a:lvl1pPr>
              <a:defRPr/>
            </a:lvl1pPr>
          </a:lstStyle>
          <a:p>
            <a:pPr>
              <a:defRPr/>
            </a:pPr>
            <a:endParaRPr lang="fr-FR" dirty="0"/>
          </a:p>
        </p:txBody>
      </p:sp>
      <p:sp>
        <p:nvSpPr>
          <p:cNvPr id="5" name="Slide Number Placeholder 5"/>
          <p:cNvSpPr>
            <a:spLocks noGrp="1"/>
          </p:cNvSpPr>
          <p:nvPr>
            <p:ph type="sldNum" sz="quarter" idx="12"/>
          </p:nvPr>
        </p:nvSpPr>
        <p:spPr/>
        <p:txBody>
          <a:bodyPr/>
          <a:lstStyle>
            <a:lvl1pPr>
              <a:defRPr/>
            </a:lvl1pPr>
          </a:lstStyle>
          <a:p>
            <a:pPr>
              <a:defRPr/>
            </a:pPr>
            <a:fld id="{FC86ADE3-7EA2-48B7-81D3-F964BAD81C0F}" type="slidenum">
              <a:rPr lang="fr-FR"/>
              <a:pPr>
                <a:defRPr/>
              </a:pPr>
              <a:t>‹N°›</a:t>
            </a:fld>
            <a:endParaRPr lang="fr-FR" dirty="0"/>
          </a:p>
        </p:txBody>
      </p:sp>
    </p:spTree>
    <p:extLst>
      <p:ext uri="{BB962C8B-B14F-4D97-AF65-F5344CB8AC3E}">
        <p14:creationId xmlns:p14="http://schemas.microsoft.com/office/powerpoint/2010/main" val="179222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462E5FD-8341-4340-88B7-68BB0789A2E9}" type="datetimeFigureOut">
              <a:rPr lang="fr-FR"/>
              <a:pPr>
                <a:defRPr/>
              </a:pPr>
              <a:t>03/12/2018</a:t>
            </a:fld>
            <a:endParaRPr lang="fr-FR" dirty="0"/>
          </a:p>
        </p:txBody>
      </p:sp>
      <p:sp>
        <p:nvSpPr>
          <p:cNvPr id="3" name="Footer Placeholder 4"/>
          <p:cNvSpPr>
            <a:spLocks noGrp="1"/>
          </p:cNvSpPr>
          <p:nvPr>
            <p:ph type="ftr" sz="quarter" idx="11"/>
          </p:nvPr>
        </p:nvSpPr>
        <p:spPr/>
        <p:txBody>
          <a:bodyPr/>
          <a:lstStyle>
            <a:lvl1pPr>
              <a:defRPr/>
            </a:lvl1pPr>
          </a:lstStyle>
          <a:p>
            <a:pPr>
              <a:defRPr/>
            </a:pPr>
            <a:endParaRPr lang="fr-FR" dirty="0"/>
          </a:p>
        </p:txBody>
      </p:sp>
      <p:sp>
        <p:nvSpPr>
          <p:cNvPr id="4" name="Slide Number Placeholder 5"/>
          <p:cNvSpPr>
            <a:spLocks noGrp="1"/>
          </p:cNvSpPr>
          <p:nvPr>
            <p:ph type="sldNum" sz="quarter" idx="12"/>
          </p:nvPr>
        </p:nvSpPr>
        <p:spPr/>
        <p:txBody>
          <a:bodyPr/>
          <a:lstStyle>
            <a:lvl1pPr>
              <a:defRPr/>
            </a:lvl1pPr>
          </a:lstStyle>
          <a:p>
            <a:pPr>
              <a:defRPr/>
            </a:pPr>
            <a:fld id="{40A66F85-E0B6-459F-B3CC-7A617D0E702E}" type="slidenum">
              <a:rPr lang="fr-FR"/>
              <a:pPr>
                <a:defRPr/>
              </a:pPr>
              <a:t>‹N°›</a:t>
            </a:fld>
            <a:endParaRPr lang="fr-FR" dirty="0"/>
          </a:p>
        </p:txBody>
      </p:sp>
    </p:spTree>
    <p:extLst>
      <p:ext uri="{BB962C8B-B14F-4D97-AF65-F5344CB8AC3E}">
        <p14:creationId xmlns:p14="http://schemas.microsoft.com/office/powerpoint/2010/main" val="3264988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1BE3C4F-3A86-41CF-B9C3-EEE892C62A8A}" type="datetimeFigureOut">
              <a:rPr lang="fr-FR"/>
              <a:pPr>
                <a:defRPr/>
              </a:pPr>
              <a:t>03/12/2018</a:t>
            </a:fld>
            <a:endParaRPr lang="fr-FR" dirty="0"/>
          </a:p>
        </p:txBody>
      </p:sp>
      <p:sp>
        <p:nvSpPr>
          <p:cNvPr id="6" name="Footer Placeholder 4"/>
          <p:cNvSpPr>
            <a:spLocks noGrp="1"/>
          </p:cNvSpPr>
          <p:nvPr>
            <p:ph type="ftr" sz="quarter" idx="11"/>
          </p:nvPr>
        </p:nvSpPr>
        <p:spPr/>
        <p:txBody>
          <a:bodyPr/>
          <a:lstStyle>
            <a:lvl1pPr>
              <a:defRPr/>
            </a:lvl1pPr>
          </a:lstStyle>
          <a:p>
            <a:pPr>
              <a:defRPr/>
            </a:pP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4D7BC1E8-EB36-4F7E-9658-9760B774216D}" type="slidenum">
              <a:rPr lang="fr-FR"/>
              <a:pPr>
                <a:defRPr/>
              </a:pPr>
              <a:t>‹N°›</a:t>
            </a:fld>
            <a:endParaRPr lang="fr-FR" dirty="0"/>
          </a:p>
        </p:txBody>
      </p:sp>
    </p:spTree>
    <p:extLst>
      <p:ext uri="{BB962C8B-B14F-4D97-AF65-F5344CB8AC3E}">
        <p14:creationId xmlns:p14="http://schemas.microsoft.com/office/powerpoint/2010/main" val="2972931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98F5039-6234-4658-8E8B-97C141246450}" type="datetimeFigureOut">
              <a:rPr lang="fr-FR"/>
              <a:pPr>
                <a:defRPr/>
              </a:pPr>
              <a:t>03/12/2018</a:t>
            </a:fld>
            <a:endParaRPr lang="fr-FR" dirty="0"/>
          </a:p>
        </p:txBody>
      </p:sp>
      <p:sp>
        <p:nvSpPr>
          <p:cNvPr id="6" name="Footer Placeholder 4"/>
          <p:cNvSpPr>
            <a:spLocks noGrp="1"/>
          </p:cNvSpPr>
          <p:nvPr>
            <p:ph type="ftr" sz="quarter" idx="11"/>
          </p:nvPr>
        </p:nvSpPr>
        <p:spPr/>
        <p:txBody>
          <a:bodyPr/>
          <a:lstStyle>
            <a:lvl1pPr>
              <a:defRPr/>
            </a:lvl1pPr>
          </a:lstStyle>
          <a:p>
            <a:pPr>
              <a:defRPr/>
            </a:pP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2078920B-937D-47A9-86F5-2FB5315EB078}" type="slidenum">
              <a:rPr lang="fr-FR"/>
              <a:pPr>
                <a:defRPr/>
              </a:pPr>
              <a:t>‹N°›</a:t>
            </a:fld>
            <a:endParaRPr lang="fr-FR" dirty="0"/>
          </a:p>
        </p:txBody>
      </p:sp>
    </p:spTree>
    <p:extLst>
      <p:ext uri="{BB962C8B-B14F-4D97-AF65-F5344CB8AC3E}">
        <p14:creationId xmlns:p14="http://schemas.microsoft.com/office/powerpoint/2010/main" val="2082654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lvl1pPr>
              <a:defRPr/>
            </a:lvl1pPr>
          </a:lstStyle>
          <a:p>
            <a:pPr>
              <a:defRPr/>
            </a:pPr>
            <a:fld id="{771B9D0B-7F16-4000-9023-326A776D0080}" type="datetimeFigureOut">
              <a:rPr lang="fr-FR"/>
              <a:pPr>
                <a:defRPr/>
              </a:pPr>
              <a:t>03/12/2018</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91344E81-3896-456C-BB38-902CDBAB6203}" type="slidenum">
              <a:rPr lang="fr-FR"/>
              <a:pPr>
                <a:defRPr/>
              </a:pPr>
              <a:t>‹N°›</a:t>
            </a:fld>
            <a:endParaRPr lang="fr-FR" dirty="0"/>
          </a:p>
        </p:txBody>
      </p:sp>
    </p:spTree>
    <p:extLst>
      <p:ext uri="{BB962C8B-B14F-4D97-AF65-F5344CB8AC3E}">
        <p14:creationId xmlns:p14="http://schemas.microsoft.com/office/powerpoint/2010/main" val="1033952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lvl1pPr>
              <a:defRPr/>
            </a:lvl1pPr>
          </a:lstStyle>
          <a:p>
            <a:pPr>
              <a:defRPr/>
            </a:pPr>
            <a:fld id="{ABCE13D0-A1E1-48D2-BCB5-24D31842613E}" type="datetimeFigureOut">
              <a:rPr lang="fr-FR"/>
              <a:pPr>
                <a:defRPr/>
              </a:pPr>
              <a:t>03/12/2018</a:t>
            </a:fld>
            <a:endParaRPr lang="fr-FR" dirty="0"/>
          </a:p>
        </p:txBody>
      </p:sp>
      <p:sp>
        <p:nvSpPr>
          <p:cNvPr id="5" name="Footer Placeholder 4"/>
          <p:cNvSpPr>
            <a:spLocks noGrp="1"/>
          </p:cNvSpPr>
          <p:nvPr>
            <p:ph type="ftr" sz="quarter" idx="11"/>
          </p:nvPr>
        </p:nvSpPr>
        <p:spPr/>
        <p:txBody>
          <a:bodyPr/>
          <a:lstStyle>
            <a:lvl1pPr>
              <a:defRPr/>
            </a:lvl1pPr>
          </a:lstStyle>
          <a:p>
            <a:pPr>
              <a:defRPr/>
            </a:pP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8A74F45A-257A-4906-A8E7-F8727F6CF08C}" type="slidenum">
              <a:rPr lang="fr-FR"/>
              <a:pPr>
                <a:defRPr/>
              </a:pPr>
              <a:t>‹N°›</a:t>
            </a:fld>
            <a:endParaRPr lang="fr-FR" dirty="0"/>
          </a:p>
        </p:txBody>
      </p:sp>
    </p:spTree>
    <p:extLst>
      <p:ext uri="{BB962C8B-B14F-4D97-AF65-F5344CB8AC3E}">
        <p14:creationId xmlns:p14="http://schemas.microsoft.com/office/powerpoint/2010/main" val="363566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Tree>
    <p:extLst>
      <p:ext uri="{BB962C8B-B14F-4D97-AF65-F5344CB8AC3E}">
        <p14:creationId xmlns:p14="http://schemas.microsoft.com/office/powerpoint/2010/main" val="3505761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a:t>Cliquez et modifiez le titre</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endParaRPr lang="en-US" dirty="0"/>
          </a:p>
        </p:txBody>
      </p:sp>
      <p:sp>
        <p:nvSpPr>
          <p:cNvPr id="7" name="Date Placeholder 6"/>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8" name="Footer Placeholder 7"/>
          <p:cNvSpPr>
            <a:spLocks noGrp="1"/>
          </p:cNvSpPr>
          <p:nvPr>
            <p:ph type="ftr" sz="quarter" idx="11"/>
          </p:nvPr>
        </p:nvSpPr>
        <p:spPr/>
        <p:txBody>
          <a:bodyPr/>
          <a:lstStyle/>
          <a:p>
            <a:pPr>
              <a:defRPr/>
            </a:pPr>
            <a:endParaRPr lang="fr-FR" dirty="0"/>
          </a:p>
        </p:txBody>
      </p:sp>
      <p:sp>
        <p:nvSpPr>
          <p:cNvPr id="9" name="Slide Number Placeholder 8"/>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5" name="Footer Placeholder 4"/>
          <p:cNvSpPr>
            <a:spLocks noGrp="1"/>
          </p:cNvSpPr>
          <p:nvPr>
            <p:ph type="ftr" sz="quarter" idx="11"/>
          </p:nvPr>
        </p:nvSpPr>
        <p:spPr/>
        <p:txBody>
          <a:bodyPr/>
          <a:lstStyle/>
          <a:p>
            <a:pPr>
              <a:defRPr/>
            </a:pPr>
            <a:endParaRPr lang="fr-FR" dirty="0"/>
          </a:p>
        </p:txBody>
      </p:sp>
      <p:sp>
        <p:nvSpPr>
          <p:cNvPr id="6" name="Slide Number Placeholder 5"/>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a:t>Cliquez et modifiez le titre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5" name="Footer Placeholder 4"/>
          <p:cNvSpPr>
            <a:spLocks noGrp="1"/>
          </p:cNvSpPr>
          <p:nvPr>
            <p:ph type="ftr" sz="quarter" idx="11"/>
          </p:nvPr>
        </p:nvSpPr>
        <p:spPr/>
        <p:txBody>
          <a:bodyPr/>
          <a:lstStyle/>
          <a:p>
            <a:pPr>
              <a:defRPr/>
            </a:pPr>
            <a:endParaRPr lang="fr-FR" dirty="0"/>
          </a:p>
        </p:txBody>
      </p:sp>
      <p:sp>
        <p:nvSpPr>
          <p:cNvPr id="6" name="Slide Number Placeholder 5"/>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Cliquez et modifiez le titre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840000" y="2505075"/>
            <a:ext cx="3768912"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a:t>Cliquez pour modifier les styles du texte du masque</a:t>
            </a:r>
          </a:p>
        </p:txBody>
      </p:sp>
      <p:sp>
        <p:nvSpPr>
          <p:cNvPr id="6" name="Content Placeholder 5"/>
          <p:cNvSpPr>
            <a:spLocks noGrp="1"/>
          </p:cNvSpPr>
          <p:nvPr>
            <p:ph sz="quarter" idx="4"/>
          </p:nvPr>
        </p:nvSpPr>
        <p:spPr>
          <a:xfrm>
            <a:off x="4739880" y="2505075"/>
            <a:ext cx="377666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8" name="Footer Placeholder 7"/>
          <p:cNvSpPr>
            <a:spLocks noGrp="1"/>
          </p:cNvSpPr>
          <p:nvPr>
            <p:ph type="ftr" sz="quarter" idx="11"/>
          </p:nvPr>
        </p:nvSpPr>
        <p:spPr/>
        <p:txBody>
          <a:bodyPr/>
          <a:lstStyle/>
          <a:p>
            <a:pPr>
              <a:defRPr/>
            </a:pPr>
            <a:endParaRPr lang="fr-FR" dirty="0"/>
          </a:p>
        </p:txBody>
      </p:sp>
      <p:sp>
        <p:nvSpPr>
          <p:cNvPr id="9" name="Slide Number Placeholder 8"/>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4" name="Footer Placeholder 3"/>
          <p:cNvSpPr>
            <a:spLocks noGrp="1"/>
          </p:cNvSpPr>
          <p:nvPr>
            <p:ph type="ftr" sz="quarter" idx="11"/>
          </p:nvPr>
        </p:nvSpPr>
        <p:spPr/>
        <p:txBody>
          <a:bodyPr/>
          <a:lstStyle/>
          <a:p>
            <a:pPr>
              <a:defRPr/>
            </a:pPr>
            <a:endParaRPr lang="fr-FR" dirty="0"/>
          </a:p>
        </p:txBody>
      </p:sp>
      <p:sp>
        <p:nvSpPr>
          <p:cNvPr id="5" name="Slide Number Placeholder 4"/>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3" name="Footer Placeholder 2"/>
          <p:cNvSpPr>
            <a:spLocks noGrp="1"/>
          </p:cNvSpPr>
          <p:nvPr>
            <p:ph type="ftr" sz="quarter" idx="11"/>
          </p:nvPr>
        </p:nvSpPr>
        <p:spPr/>
        <p:txBody>
          <a:bodyPr/>
          <a:lstStyle/>
          <a:p>
            <a:pPr>
              <a:defRPr/>
            </a:pPr>
            <a:endParaRPr lang="fr-FR" dirty="0"/>
          </a:p>
        </p:txBody>
      </p:sp>
      <p:sp>
        <p:nvSpPr>
          <p:cNvPr id="4" name="Slide Number Placeholder 3"/>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fr-FR"/>
              <a:t>Cliquez et modifiez le titre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fr-FR"/>
              <a:t>Cliquez et modifiez le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Faire glisser l'image vers l'espace réservé ou cliquer sur l'icône pour l'ajouter</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fr-FR"/>
              <a:t>Cliquez et modifiez le titre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dirty="0"/>
              <a:t>Faire glisser l'image vers l'espace réservé ou cliquer sur l'icône pour l'ajouter</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fr-FR"/>
              <a:t>Cliquez et modifiez le titre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fr-FR"/>
              <a:t>Cliquez et modifiez le titre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fr-FR"/>
              <a:t>Cliquez et modifiez le titre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6" name="Footer Placeholder 5"/>
          <p:cNvSpPr>
            <a:spLocks noGrp="1"/>
          </p:cNvSpPr>
          <p:nvPr>
            <p:ph type="ftr" sz="quarter" idx="11"/>
          </p:nvPr>
        </p:nvSpPr>
        <p:spPr/>
        <p:txBody>
          <a:bodyPr/>
          <a:lstStyle/>
          <a:p>
            <a:pPr>
              <a:defRPr/>
            </a:pP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fr-FR"/>
              <a:t>Cliquez et modifiez le titre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a:t>Cliquez pour modifier les styles du texte du masque</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a:t>Cliquez pour modifier les styles du texte du masque</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4" name="Footer Placeholder 3"/>
          <p:cNvSpPr>
            <a:spLocks noGrp="1"/>
          </p:cNvSpPr>
          <p:nvPr>
            <p:ph type="ftr" sz="quarter" idx="11"/>
          </p:nvPr>
        </p:nvSpPr>
        <p:spPr/>
        <p:txBody>
          <a:bodyPr/>
          <a:lstStyle/>
          <a:p>
            <a:pPr>
              <a:defRPr/>
            </a:pPr>
            <a:endParaRPr lang="fr-FR" dirty="0"/>
          </a:p>
        </p:txBody>
      </p:sp>
      <p:sp>
        <p:nvSpPr>
          <p:cNvPr id="5" name="Slide Number Placeholder 4"/>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fr-FR"/>
              <a:t>Cliquez et modifiez le titre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dirty="0"/>
              <a:t>Faire glisser l'image vers l'espace réservé ou cliquer sur l'icône pour l'ajouter</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dirty="0"/>
              <a:t>Faire glisser l'image vers l'espace réservé ou cliquer sur l'icône pour l'ajouter</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dirty="0"/>
              <a:t>Faire glisser l'image vers l'espace réservé ou cliquer sur l'icône pour l'ajouter</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4" name="Footer Placeholder 3"/>
          <p:cNvSpPr>
            <a:spLocks noGrp="1"/>
          </p:cNvSpPr>
          <p:nvPr>
            <p:ph type="ftr" sz="quarter" idx="11"/>
          </p:nvPr>
        </p:nvSpPr>
        <p:spPr/>
        <p:txBody>
          <a:bodyPr/>
          <a:lstStyle/>
          <a:p>
            <a:pPr>
              <a:defRPr/>
            </a:pPr>
            <a:endParaRPr lang="fr-FR" dirty="0"/>
          </a:p>
        </p:txBody>
      </p:sp>
      <p:sp>
        <p:nvSpPr>
          <p:cNvPr id="5" name="Slide Number Placeholder 4"/>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5" name="Footer Placeholder 4"/>
          <p:cNvSpPr>
            <a:spLocks noGrp="1"/>
          </p:cNvSpPr>
          <p:nvPr>
            <p:ph type="ftr" sz="quarter" idx="11"/>
          </p:nvPr>
        </p:nvSpPr>
        <p:spPr/>
        <p:txBody>
          <a:bodyPr/>
          <a:lstStyle/>
          <a:p>
            <a:pPr>
              <a:defRPr/>
            </a:pPr>
            <a:endParaRPr lang="fr-FR" dirty="0"/>
          </a:p>
        </p:txBody>
      </p:sp>
      <p:sp>
        <p:nvSpPr>
          <p:cNvPr id="6" name="Slide Number Placeholder 5"/>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C8F58F12-DB14-4897-8673-1DF10F357CC9}" type="datetimeFigureOut">
              <a:rPr lang="fr-FR" smtClean="0"/>
              <a:pPr>
                <a:defRPr/>
              </a:pPr>
              <a:t>03/12/2018</a:t>
            </a:fld>
            <a:endParaRPr lang="fr-FR" dirty="0"/>
          </a:p>
        </p:txBody>
      </p:sp>
      <p:sp>
        <p:nvSpPr>
          <p:cNvPr id="5" name="Footer Placeholder 4"/>
          <p:cNvSpPr>
            <a:spLocks noGrp="1"/>
          </p:cNvSpPr>
          <p:nvPr>
            <p:ph type="ftr" sz="quarter" idx="11"/>
          </p:nvPr>
        </p:nvSpPr>
        <p:spPr/>
        <p:txBody>
          <a:bodyPr/>
          <a:lstStyle/>
          <a:p>
            <a:pPr>
              <a:defRPr/>
            </a:pPr>
            <a:endParaRPr lang="fr-FR" dirty="0"/>
          </a:p>
        </p:txBody>
      </p:sp>
      <p:sp>
        <p:nvSpPr>
          <p:cNvPr id="6" name="Slide Number Placeholder 5"/>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914400" y="0"/>
            <a:ext cx="8229600" cy="432048"/>
          </a:xfrm>
          <a:prstGeom prst="rect">
            <a:avLst/>
          </a:prstGeom>
        </p:spPr>
        <p:txBody>
          <a:bodyPr>
            <a:noAutofit/>
          </a:bodyPr>
          <a:lstStyle>
            <a:lvl1pPr algn="r">
              <a:defRPr sz="3200" i="0">
                <a:solidFill>
                  <a:srgbClr val="A70084"/>
                </a:solidFill>
                <a:latin typeface="Meiryo" panose="020B0604030504040204" pitchFamily="34" charset="-128"/>
                <a:ea typeface="Meiryo" panose="020B0604030504040204" pitchFamily="34" charset="-128"/>
                <a:cs typeface="Meiryo" panose="020B0604030504040204" pitchFamily="34" charset="-128"/>
              </a:defRPr>
            </a:lvl1pPr>
          </a:lstStyle>
          <a:p>
            <a:r>
              <a:rPr lang="fr-FR" dirty="0"/>
              <a:t>Modifiez le style du titre</a:t>
            </a:r>
          </a:p>
        </p:txBody>
      </p:sp>
      <p:sp>
        <p:nvSpPr>
          <p:cNvPr id="8" name="Espace réservé du contenu 7"/>
          <p:cNvSpPr>
            <a:spLocks noGrp="1"/>
          </p:cNvSpPr>
          <p:nvPr>
            <p:ph sz="quarter" idx="11"/>
          </p:nvPr>
        </p:nvSpPr>
        <p:spPr>
          <a:xfrm>
            <a:off x="755577" y="1124744"/>
            <a:ext cx="7992888" cy="518457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5028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fr-F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C8F58F12-DB14-4897-8673-1DF10F357CC9}" type="datetimeFigureOut">
              <a:rPr lang="fr-FR"/>
              <a:pPr>
                <a:defRPr/>
              </a:pPr>
              <a:t>03/12/2018</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FE9A1647-F136-492A-B478-73D4AE9F73E6}"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11"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fld id="{C8F58F12-DB14-4897-8673-1DF10F357CC9}" type="datetimeFigureOut">
              <a:rPr lang="fr-FR" smtClean="0"/>
              <a:pPr>
                <a:defRPr/>
              </a:pPr>
              <a:t>03/12/2018</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891051101"/>
      </p:ext>
    </p:extLst>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8.emf"/></Relationships>
</file>

<file path=ppt/slides/_rels/slide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8.emf"/></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483768" y="699493"/>
            <a:ext cx="6019800" cy="2209800"/>
          </a:xfrm>
        </p:spPr>
        <p:txBody>
          <a:bodyPr>
            <a:normAutofit/>
          </a:bodyPr>
          <a:lstStyle/>
          <a:p>
            <a:pPr eaLnBrk="1" hangingPunct="1"/>
            <a:r>
              <a:rPr lang="en-GB" sz="2800" b="1" i="1" dirty="0">
                <a:solidFill>
                  <a:schemeClr val="tx1"/>
                </a:solidFill>
                <a:latin typeface="Avenir Heavy Oblique" charset="0"/>
                <a:ea typeface="Avenir Heavy Oblique" charset="0"/>
                <a:cs typeface="Avenir Heavy Oblique" charset="0"/>
              </a:rPr>
              <a:t>Computer-implemented inventions litigation in Europe</a:t>
            </a:r>
          </a:p>
        </p:txBody>
      </p:sp>
      <p:sp>
        <p:nvSpPr>
          <p:cNvPr id="182275" name="Rectangle 3"/>
          <p:cNvSpPr>
            <a:spLocks noGrp="1" noChangeArrowheads="1"/>
          </p:cNvSpPr>
          <p:nvPr>
            <p:ph type="subTitle" idx="1"/>
          </p:nvPr>
        </p:nvSpPr>
        <p:spPr>
          <a:xfrm>
            <a:off x="2843808" y="4509120"/>
            <a:ext cx="6019800" cy="2123479"/>
          </a:xfrm>
        </p:spPr>
        <p:txBody>
          <a:bodyPr/>
          <a:lstStyle/>
          <a:p>
            <a:pPr eaLnBrk="1" hangingPunct="1">
              <a:lnSpc>
                <a:spcPct val="80000"/>
              </a:lnSpc>
              <a:defRPr/>
            </a:pPr>
            <a:r>
              <a:rPr lang="fr-FR" sz="1600" b="1" dirty="0">
                <a:solidFill>
                  <a:schemeClr val="tx1"/>
                </a:solidFill>
                <a:latin typeface="Avenir Book" charset="0"/>
                <a:ea typeface="Avenir Book" charset="0"/>
                <a:cs typeface="Avenir Book" charset="0"/>
              </a:rPr>
              <a:t>Dr Matthieu DHENNE</a:t>
            </a:r>
          </a:p>
          <a:p>
            <a:pPr eaLnBrk="1" hangingPunct="1">
              <a:lnSpc>
                <a:spcPct val="80000"/>
              </a:lnSpc>
              <a:defRPr/>
            </a:pPr>
            <a:r>
              <a:rPr lang="fr-FR" sz="1600" dirty="0">
                <a:solidFill>
                  <a:schemeClr val="tx1"/>
                </a:solidFill>
                <a:latin typeface="Avenir Book" charset="0"/>
                <a:ea typeface="Avenir Book" charset="0"/>
                <a:cs typeface="Avenir Book" charset="0"/>
              </a:rPr>
              <a:t>Avocat à la Cour</a:t>
            </a:r>
          </a:p>
          <a:p>
            <a:pPr eaLnBrk="1" hangingPunct="1">
              <a:lnSpc>
                <a:spcPct val="80000"/>
              </a:lnSpc>
              <a:defRPr/>
            </a:pPr>
            <a:r>
              <a:rPr lang="fr-FR" sz="1600" dirty="0">
                <a:solidFill>
                  <a:schemeClr val="tx1"/>
                </a:solidFill>
                <a:latin typeface="Avenir Book" charset="0"/>
                <a:ea typeface="Avenir Book" charset="0"/>
                <a:cs typeface="Avenir Book" charset="0"/>
              </a:rPr>
              <a:t>Paris France</a:t>
            </a:r>
          </a:p>
          <a:p>
            <a:pPr eaLnBrk="1" hangingPunct="1">
              <a:lnSpc>
                <a:spcPct val="80000"/>
              </a:lnSpc>
              <a:defRPr/>
            </a:pPr>
            <a:r>
              <a:rPr lang="fr-FR" sz="1600" dirty="0" err="1">
                <a:solidFill>
                  <a:schemeClr val="tx1"/>
                </a:solidFill>
                <a:latin typeface="Avenir Book" charset="0"/>
                <a:ea typeface="Avenir Book" charset="0"/>
                <a:cs typeface="Avenir Book" charset="0"/>
              </a:rPr>
              <a:t>md@dhenne-avocat.com</a:t>
            </a:r>
            <a:endParaRPr lang="fr-FR" sz="1600" dirty="0">
              <a:solidFill>
                <a:schemeClr val="tx1"/>
              </a:solidFill>
              <a:latin typeface="Avenir Book" charset="0"/>
              <a:ea typeface="Avenir Book" charset="0"/>
              <a:cs typeface="Avenir Book" charset="0"/>
            </a:endParaRP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862882"/>
            <a:ext cx="8229600"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6792"/>
            <a:ext cx="9144000" cy="3384376"/>
          </a:xfrm>
          <a:prstGeom prst="rect">
            <a:avLst/>
          </a:prstGeom>
        </p:spPr>
      </p:pic>
    </p:spTree>
    <p:extLst>
      <p:ext uri="{BB962C8B-B14F-4D97-AF65-F5344CB8AC3E}">
        <p14:creationId xmlns:p14="http://schemas.microsoft.com/office/powerpoint/2010/main" val="84808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What is a CII?</a:t>
            </a:r>
          </a:p>
        </p:txBody>
      </p:sp>
      <p:sp>
        <p:nvSpPr>
          <p:cNvPr id="3" name="Espace réservé du contenu 2"/>
          <p:cNvSpPr>
            <a:spLocks noGrp="1"/>
          </p:cNvSpPr>
          <p:nvPr>
            <p:ph idx="1"/>
          </p:nvPr>
        </p:nvSpPr>
        <p:spPr/>
        <p:txBody>
          <a:bodyPr/>
          <a:lstStyle/>
          <a:p>
            <a:pPr algn="just"/>
            <a:r>
              <a:rPr lang="en-US" dirty="0">
                <a:latin typeface="Avenir Book" charset="0"/>
                <a:ea typeface="Avenir Book" charset="0"/>
                <a:cs typeface="Avenir Book" charset="0"/>
              </a:rPr>
              <a:t>“</a:t>
            </a:r>
            <a:r>
              <a:rPr lang="en-US" i="1" dirty="0">
                <a:latin typeface="Avenir Book" charset="0"/>
                <a:ea typeface="Avenir Book" charset="0"/>
                <a:cs typeface="Avenir Book" charset="0"/>
              </a:rPr>
              <a:t>The expression “computer-implemented inventions” (CII) covers claims which involve computers, computer networks or other programmable apparatus whereby prima facie one or more of the features of the claimed invention are realized by means of a program or programs.</a:t>
            </a:r>
            <a:r>
              <a:rPr lang="en-US" dirty="0">
                <a:latin typeface="Avenir Book" charset="0"/>
                <a:ea typeface="Avenir Book" charset="0"/>
                <a:cs typeface="Avenir Book" charset="0"/>
              </a:rPr>
              <a:t>” (EPO Guidelines)</a:t>
            </a:r>
            <a:endParaRPr lang="fr-FR" dirty="0">
              <a:latin typeface="Avenir Book" charset="0"/>
              <a:ea typeface="Avenir Book" charset="0"/>
              <a:cs typeface="Avenir Book" charset="0"/>
            </a:endParaRPr>
          </a:p>
          <a:p>
            <a:pPr algn="just"/>
            <a:endParaRPr lang="fr-FR" dirty="0">
              <a:latin typeface="Avenir Book" charset="0"/>
              <a:ea typeface="Avenir Book" charset="0"/>
              <a:cs typeface="Avenir Book" charset="0"/>
            </a:endParaRPr>
          </a:p>
          <a:p>
            <a:pPr algn="just"/>
            <a:r>
              <a:rPr lang="fr-FR" dirty="0">
                <a:latin typeface="Avenir Book" charset="0"/>
                <a:ea typeface="Avenir Book" charset="0"/>
                <a:cs typeface="Avenir Book" charset="0"/>
              </a:rPr>
              <a:t>But programs for computers are “as such” explicitly excluded from patentability.</a:t>
            </a:r>
            <a:endParaRPr lang="en-US" dirty="0">
              <a:latin typeface="Avenir Book" charset="0"/>
              <a:ea typeface="Avenir Book" charset="0"/>
              <a:cs typeface="Avenir Book" charset="0"/>
            </a:endParaRPr>
          </a:p>
          <a:p>
            <a:endParaRPr lang="fr-FR" dirty="0"/>
          </a:p>
        </p:txBody>
      </p:sp>
    </p:spTree>
    <p:extLst>
      <p:ext uri="{BB962C8B-B14F-4D97-AF65-F5344CB8AC3E}">
        <p14:creationId xmlns:p14="http://schemas.microsoft.com/office/powerpoint/2010/main" val="879002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6E67BBFD-CA1C-4A53-888B-7DA3CB0AEDFA}" type="slidenum">
              <a:rPr lang="fr-FR" smtClean="0">
                <a:latin typeface="Calibri" panose="020F0502020204030204" pitchFamily="34" charset="0"/>
                <a:cs typeface="Calibri" panose="020F0502020204030204" pitchFamily="34" charset="0"/>
              </a:rPr>
              <a:pPr/>
              <a:t>3</a:t>
            </a:fld>
            <a:endParaRPr lang="fr-FR" dirty="0">
              <a:latin typeface="Calibri" panose="020F0502020204030204" pitchFamily="34" charset="0"/>
              <a:cs typeface="Calibri" panose="020F0502020204030204" pitchFamily="34" charset="0"/>
            </a:endParaRPr>
          </a:p>
        </p:txBody>
      </p:sp>
      <p:sp>
        <p:nvSpPr>
          <p:cNvPr id="5" name="Titre 2"/>
          <p:cNvSpPr>
            <a:spLocks noGrp="1"/>
          </p:cNvSpPr>
          <p:nvPr>
            <p:ph type="title"/>
          </p:nvPr>
        </p:nvSpPr>
        <p:spPr>
          <a:xfrm>
            <a:off x="251520" y="0"/>
            <a:ext cx="8892480" cy="1340768"/>
          </a:xfrm>
        </p:spPr>
        <p:txBody>
          <a:bodyPr>
            <a:normAutofit/>
          </a:bodyPr>
          <a:lstStyle/>
          <a:p>
            <a:r>
              <a:rPr lang="en-US" sz="4000" b="1" dirty="0">
                <a:latin typeface="Avenir Heavy" charset="0"/>
                <a:ea typeface="Avenir Heavy" charset="0"/>
                <a:cs typeface="Avenir Heavy" charset="0"/>
              </a:rPr>
              <a:t>Legal provisions: statutory law</a:t>
            </a:r>
          </a:p>
        </p:txBody>
      </p:sp>
      <p:sp>
        <p:nvSpPr>
          <p:cNvPr id="7" name="Espace réservé du contenu 2">
            <a:extLst>
              <a:ext uri="{FF2B5EF4-FFF2-40B4-BE49-F238E27FC236}">
                <a16:creationId xmlns:a16="http://schemas.microsoft.com/office/drawing/2014/main" id="{55918666-E2F0-4E37-8E35-98F27598DCE9}"/>
              </a:ext>
            </a:extLst>
          </p:cNvPr>
          <p:cNvSpPr txBox="1">
            <a:spLocks/>
          </p:cNvSpPr>
          <p:nvPr/>
        </p:nvSpPr>
        <p:spPr>
          <a:xfrm>
            <a:off x="450454" y="1322636"/>
            <a:ext cx="8064896" cy="4833069"/>
          </a:xfrm>
          <a:prstGeom prst="rect">
            <a:avLst/>
          </a:prstGeom>
        </p:spPr>
        <p:txBody>
          <a:bodyPr/>
          <a:lstStyle>
            <a:lvl1pPr marL="342900" indent="-342900" algn="l" rtl="0" eaLnBrk="1" fontAlgn="base" hangingPunct="1">
              <a:spcBef>
                <a:spcPct val="20000"/>
              </a:spcBef>
              <a:spcAft>
                <a:spcPct val="0"/>
              </a:spcAft>
              <a:buClr>
                <a:srgbClr val="002E50"/>
              </a:buClr>
              <a:buSzPct val="75000"/>
              <a:buFont typeface="Wingdings" pitchFamily="2" charset="2"/>
              <a:buChar char="p"/>
              <a:defRPr sz="28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lr>
                <a:srgbClr val="3C5476"/>
              </a:buClr>
              <a:buSzPct val="75000"/>
              <a:buFont typeface="Wingdings" pitchFamily="2" charset="2"/>
              <a:buChar char="n"/>
              <a:defRPr sz="2400">
                <a:solidFill>
                  <a:schemeClr val="tx1"/>
                </a:solidFill>
                <a:latin typeface="Calibri" panose="020F0502020204030204" pitchFamily="34" charset="0"/>
              </a:defRPr>
            </a:lvl2pPr>
            <a:lvl3pPr marL="1143000" indent="-228600" algn="l" rtl="0" eaLnBrk="1" fontAlgn="base" hangingPunct="1">
              <a:spcBef>
                <a:spcPct val="20000"/>
              </a:spcBef>
              <a:spcAft>
                <a:spcPct val="0"/>
              </a:spcAft>
              <a:buClr>
                <a:srgbClr val="002E50"/>
              </a:buClr>
              <a:buSzPct val="65000"/>
              <a:buFont typeface="Wingdings" pitchFamily="2" charset="2"/>
              <a:buChar char="p"/>
              <a:defRPr sz="2000">
                <a:solidFill>
                  <a:schemeClr val="tx1"/>
                </a:solidFill>
                <a:latin typeface="Calibri" panose="020F0502020204030204" pitchFamily="34" charset="0"/>
              </a:defRPr>
            </a:lvl3pPr>
            <a:lvl4pPr marL="1600200" indent="-228600" algn="l" rtl="0" eaLnBrk="1" fontAlgn="base" hangingPunct="1">
              <a:spcBef>
                <a:spcPct val="20000"/>
              </a:spcBef>
              <a:spcAft>
                <a:spcPct val="0"/>
              </a:spcAft>
              <a:buClr>
                <a:srgbClr val="3C5476"/>
              </a:buClr>
              <a:buFont typeface="Wingdings" pitchFamily="2" charset="2"/>
              <a:buChar char="§"/>
              <a:defRPr>
                <a:solidFill>
                  <a:schemeClr val="tx1"/>
                </a:solidFill>
                <a:latin typeface="Calibri" panose="020F0502020204030204" pitchFamily="34" charset="0"/>
              </a:defRPr>
            </a:lvl4pPr>
            <a:lvl5pPr marL="2057400" indent="-228600" algn="l" rtl="0" eaLnBrk="1" fontAlgn="base" hangingPunct="1">
              <a:spcBef>
                <a:spcPct val="20000"/>
              </a:spcBef>
              <a:spcAft>
                <a:spcPct val="0"/>
              </a:spcAft>
              <a:buClr>
                <a:srgbClr val="002E50"/>
              </a:buClr>
              <a:buSzPct val="80000"/>
              <a:buFont typeface="Wingdings" pitchFamily="2" charset="2"/>
              <a:buChar char="§"/>
              <a:defRPr>
                <a:solidFill>
                  <a:schemeClr val="tx1"/>
                </a:solidFill>
                <a:latin typeface="Calibri" panose="020F0502020204030204" pitchFamily="34" charset="0"/>
              </a:defRPr>
            </a:lvl5pPr>
            <a:lvl6pPr marL="25146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eaLnBrk="1" fontAlgn="base" hangingPunct="1">
              <a:spcBef>
                <a:spcPct val="20000"/>
              </a:spcBef>
              <a:spcAft>
                <a:spcPct val="0"/>
              </a:spcAft>
              <a:buClr>
                <a:schemeClr val="tx2"/>
              </a:buClr>
              <a:buSzPct val="80000"/>
              <a:buFont typeface="Wingdings" pitchFamily="2" charset="2"/>
              <a:buChar char="§"/>
              <a:defRPr>
                <a:solidFill>
                  <a:schemeClr val="tx1"/>
                </a:solidFill>
                <a:latin typeface="+mn-lt"/>
              </a:defRPr>
            </a:lvl9pPr>
          </a:lstStyle>
          <a:p>
            <a:pPr marL="0" indent="0" algn="just" fontAlgn="auto">
              <a:spcAft>
                <a:spcPts val="0"/>
              </a:spcAft>
              <a:buFont typeface="Wingdings" pitchFamily="2" charset="2"/>
              <a:buNone/>
              <a:defRPr/>
            </a:pPr>
            <a:r>
              <a:rPr lang="fr-FR" sz="2400" kern="0" dirty="0">
                <a:solidFill>
                  <a:schemeClr val="accent1">
                    <a:lumMod val="75000"/>
                  </a:schemeClr>
                </a:solidFill>
                <a:latin typeface="Avenir Book" charset="0"/>
                <a:ea typeface="Avenir Book" charset="0"/>
                <a:cs typeface="Avenir Book" charset="0"/>
              </a:rPr>
              <a:t>Articles </a:t>
            </a:r>
            <a:r>
              <a:rPr lang="fr-FR" sz="2400" b="1" kern="0" dirty="0">
                <a:solidFill>
                  <a:schemeClr val="accent1">
                    <a:lumMod val="75000"/>
                  </a:schemeClr>
                </a:solidFill>
                <a:latin typeface="Avenir Book" charset="0"/>
                <a:ea typeface="Avenir Book" charset="0"/>
                <a:cs typeface="Avenir Book" charset="0"/>
              </a:rPr>
              <a:t>52 EPC </a:t>
            </a:r>
            <a:r>
              <a:rPr lang="fr-FR" sz="2400" kern="0" dirty="0">
                <a:solidFill>
                  <a:schemeClr val="accent1">
                    <a:lumMod val="75000"/>
                  </a:schemeClr>
                </a:solidFill>
                <a:latin typeface="Avenir Book" charset="0"/>
                <a:ea typeface="Avenir Book" charset="0"/>
                <a:cs typeface="Avenir Book" charset="0"/>
              </a:rPr>
              <a:t>and </a:t>
            </a:r>
            <a:r>
              <a:rPr lang="fr-FR" sz="2400" b="1" kern="0" dirty="0">
                <a:solidFill>
                  <a:schemeClr val="accent1">
                    <a:lumMod val="75000"/>
                  </a:schemeClr>
                </a:solidFill>
                <a:latin typeface="Avenir Book" charset="0"/>
                <a:ea typeface="Avenir Book" charset="0"/>
                <a:cs typeface="Avenir Book" charset="0"/>
              </a:rPr>
              <a:t>L611-10 CPI</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(1) European patents shall be granted for any inventions, </a:t>
            </a:r>
            <a:r>
              <a:rPr lang="en-US" sz="2000" b="1" kern="0" dirty="0">
                <a:latin typeface="Avenir Book" charset="0"/>
                <a:ea typeface="Avenir Book" charset="0"/>
                <a:cs typeface="Avenir Book" charset="0"/>
              </a:rPr>
              <a:t>in all fields of technology</a:t>
            </a:r>
            <a:r>
              <a:rPr lang="en-US" sz="2000" kern="0" dirty="0">
                <a:latin typeface="Avenir Book" charset="0"/>
                <a:ea typeface="Avenir Book" charset="0"/>
                <a:cs typeface="Avenir Book" charset="0"/>
              </a:rPr>
              <a:t>….</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(2) The following in particular shall not be regarded as inventions:</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	(a) </a:t>
            </a:r>
            <a:r>
              <a:rPr lang="en-US" sz="2000" b="1" kern="0" dirty="0">
                <a:latin typeface="Avenir Book" charset="0"/>
                <a:ea typeface="Avenir Book" charset="0"/>
                <a:cs typeface="Avenir Book" charset="0"/>
              </a:rPr>
              <a:t>mathematical methods</a:t>
            </a:r>
          </a:p>
          <a:p>
            <a:pPr marL="1524000" indent="-622300" algn="just" fontAlgn="auto">
              <a:spcAft>
                <a:spcPts val="0"/>
              </a:spcAft>
              <a:buFont typeface="Wingdings" pitchFamily="2" charset="2"/>
              <a:buNone/>
              <a:defRPr/>
            </a:pPr>
            <a:r>
              <a:rPr lang="en-US" sz="2000" kern="0" dirty="0">
                <a:latin typeface="Avenir Book" charset="0"/>
                <a:ea typeface="Avenir Book" charset="0"/>
                <a:cs typeface="Avenir Book" charset="0"/>
              </a:rPr>
              <a:t>(b) </a:t>
            </a:r>
            <a:r>
              <a:rPr lang="en-US" sz="2000" b="1" kern="0" dirty="0">
                <a:latin typeface="Avenir Book" charset="0"/>
                <a:ea typeface="Avenir Book" charset="0"/>
                <a:cs typeface="Avenir Book" charset="0"/>
              </a:rPr>
              <a:t>aesthetic creations</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	(c) </a:t>
            </a:r>
            <a:r>
              <a:rPr lang="en-US" sz="2000" b="1" kern="0" dirty="0">
                <a:latin typeface="Avenir Book" charset="0"/>
                <a:ea typeface="Avenir Book" charset="0"/>
                <a:cs typeface="Avenir Book" charset="0"/>
              </a:rPr>
              <a:t>mental acts</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	      </a:t>
            </a:r>
            <a:r>
              <a:rPr lang="en-US" sz="2000" b="1" kern="0" dirty="0">
                <a:latin typeface="Avenir Book" charset="0"/>
                <a:ea typeface="Avenir Book" charset="0"/>
                <a:cs typeface="Avenir Book" charset="0"/>
              </a:rPr>
              <a:t>games</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	      </a:t>
            </a:r>
            <a:r>
              <a:rPr lang="en-US" sz="2000" b="1" i="1" kern="0" dirty="0">
                <a:latin typeface="Avenir Black Oblique" charset="0"/>
                <a:ea typeface="Avenir Black Oblique" charset="0"/>
                <a:cs typeface="Avenir Black Oblique" charset="0"/>
              </a:rPr>
              <a:t>business</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       	      </a:t>
            </a:r>
            <a:r>
              <a:rPr lang="en-US" sz="2000" b="1" i="1" kern="0" dirty="0">
                <a:latin typeface="Avenir Black Oblique" charset="0"/>
                <a:ea typeface="Avenir Black Oblique" charset="0"/>
                <a:cs typeface="Avenir Black Oblique" charset="0"/>
              </a:rPr>
              <a:t>programs for computers</a:t>
            </a:r>
          </a:p>
          <a:p>
            <a:pPr marL="1524000" indent="-628650" algn="just" fontAlgn="auto">
              <a:spcAft>
                <a:spcPts val="0"/>
              </a:spcAft>
              <a:buFont typeface="Wingdings" pitchFamily="2" charset="2"/>
              <a:buNone/>
              <a:defRPr/>
            </a:pPr>
            <a:r>
              <a:rPr lang="en-US" sz="2000" kern="0" dirty="0">
                <a:latin typeface="Avenir Book" charset="0"/>
                <a:ea typeface="Avenir Book" charset="0"/>
                <a:cs typeface="Avenir Book" charset="0"/>
              </a:rPr>
              <a:t>(d) </a:t>
            </a:r>
            <a:r>
              <a:rPr lang="en-US" sz="2000" b="1" kern="0" dirty="0">
                <a:latin typeface="Avenir Book" charset="0"/>
                <a:ea typeface="Avenir Book" charset="0"/>
                <a:cs typeface="Avenir Book" charset="0"/>
              </a:rPr>
              <a:t>presentations of information</a:t>
            </a:r>
          </a:p>
          <a:p>
            <a:pPr marL="355600" indent="0" algn="just" fontAlgn="auto">
              <a:spcAft>
                <a:spcPts val="0"/>
              </a:spcAft>
              <a:buFont typeface="Wingdings" pitchFamily="2" charset="2"/>
              <a:buNone/>
              <a:defRPr/>
            </a:pPr>
            <a:r>
              <a:rPr lang="en-US" sz="2000" kern="0" dirty="0">
                <a:latin typeface="Avenir Book" charset="0"/>
                <a:ea typeface="Avenir Book" charset="0"/>
                <a:cs typeface="Avenir Book" charset="0"/>
              </a:rPr>
              <a:t>(3) [These are excluded from patentability] only to the extent to which [the claim] relates to such subject-matter or activities </a:t>
            </a:r>
            <a:r>
              <a:rPr lang="en-US" sz="2000" b="1" i="1" kern="0" dirty="0">
                <a:latin typeface="Avenir Black Oblique" charset="0"/>
                <a:ea typeface="Avenir Black Oblique" charset="0"/>
                <a:cs typeface="Avenir Black Oblique" charset="0"/>
              </a:rPr>
              <a:t>as such</a:t>
            </a:r>
            <a:r>
              <a:rPr lang="en-US" sz="2000" kern="0" dirty="0">
                <a:latin typeface="Avenir Book" charset="0"/>
                <a:ea typeface="Avenir Book" charset="0"/>
                <a:cs typeface="Avenir Book" charset="0"/>
              </a:rPr>
              <a:t>.</a:t>
            </a:r>
          </a:p>
        </p:txBody>
      </p:sp>
    </p:spTree>
    <p:extLst>
      <p:ext uri="{BB962C8B-B14F-4D97-AF65-F5344CB8AC3E}">
        <p14:creationId xmlns:p14="http://schemas.microsoft.com/office/powerpoint/2010/main" val="151369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4E8F84-836F-6F48-B77C-EEE6CF1797AC}"/>
              </a:ext>
            </a:extLst>
          </p:cNvPr>
          <p:cNvSpPr>
            <a:spLocks noGrp="1"/>
          </p:cNvSpPr>
          <p:nvPr>
            <p:ph type="title"/>
          </p:nvPr>
        </p:nvSpPr>
        <p:spPr/>
        <p:txBody>
          <a:bodyPr/>
          <a:lstStyle/>
          <a:p>
            <a:r>
              <a:rPr lang="fr-FR" dirty="0" err="1"/>
              <a:t>Some</a:t>
            </a:r>
            <a:r>
              <a:rPr lang="fr-FR" dirty="0"/>
              <a:t> </a:t>
            </a:r>
            <a:r>
              <a:rPr lang="fr-FR" dirty="0" err="1"/>
              <a:t>particularities</a:t>
            </a:r>
            <a:r>
              <a:rPr lang="fr-FR" dirty="0"/>
              <a:t> of the </a:t>
            </a:r>
            <a:r>
              <a:rPr lang="fr-FR" dirty="0" err="1"/>
              <a:t>litigation</a:t>
            </a:r>
            <a:r>
              <a:rPr lang="fr-FR" dirty="0"/>
              <a:t> 1/2</a:t>
            </a:r>
          </a:p>
        </p:txBody>
      </p:sp>
      <p:sp>
        <p:nvSpPr>
          <p:cNvPr id="3" name="Espace réservé du contenu 2">
            <a:extLst>
              <a:ext uri="{FF2B5EF4-FFF2-40B4-BE49-F238E27FC236}">
                <a16:creationId xmlns:a16="http://schemas.microsoft.com/office/drawing/2014/main" id="{6C67BE21-1E32-6E47-BC62-63E74D05FAFF}"/>
              </a:ext>
            </a:extLst>
          </p:cNvPr>
          <p:cNvSpPr>
            <a:spLocks noGrp="1"/>
          </p:cNvSpPr>
          <p:nvPr>
            <p:ph idx="1"/>
          </p:nvPr>
        </p:nvSpPr>
        <p:spPr/>
        <p:txBody>
          <a:bodyPr/>
          <a:lstStyle/>
          <a:p>
            <a:r>
              <a:rPr lang="fr-FR" dirty="0"/>
              <a:t>First: </a:t>
            </a:r>
            <a:r>
              <a:rPr lang="fr-FR" dirty="0" err="1"/>
              <a:t>litigation</a:t>
            </a:r>
            <a:r>
              <a:rPr lang="fr-FR" dirty="0"/>
              <a:t> </a:t>
            </a:r>
            <a:r>
              <a:rPr lang="fr-FR" dirty="0" err="1"/>
              <a:t>was</a:t>
            </a:r>
            <a:r>
              <a:rPr lang="fr-FR" dirty="0"/>
              <a:t> rare, </a:t>
            </a:r>
            <a:r>
              <a:rPr lang="fr-FR" dirty="0" err="1"/>
              <a:t>mostly</a:t>
            </a:r>
            <a:r>
              <a:rPr lang="fr-FR" dirty="0"/>
              <a:t> </a:t>
            </a:r>
            <a:r>
              <a:rPr lang="fr-FR" dirty="0" err="1"/>
              <a:t>because</a:t>
            </a:r>
            <a:r>
              <a:rPr lang="fr-FR" dirty="0"/>
              <a:t> </a:t>
            </a:r>
            <a:r>
              <a:rPr lang="fr-FR" dirty="0" err="1"/>
              <a:t>validity</a:t>
            </a:r>
            <a:r>
              <a:rPr lang="fr-FR" dirty="0"/>
              <a:t> </a:t>
            </a:r>
            <a:r>
              <a:rPr lang="fr-FR" dirty="0" err="1"/>
              <a:t>was</a:t>
            </a:r>
            <a:r>
              <a:rPr lang="fr-FR" dirty="0"/>
              <a:t> incertain.</a:t>
            </a:r>
          </a:p>
          <a:p>
            <a:r>
              <a:rPr lang="fr-FR" dirty="0"/>
              <a:t>Second:  PI </a:t>
            </a:r>
            <a:r>
              <a:rPr lang="fr-FR" dirty="0" err="1"/>
              <a:t>could</a:t>
            </a:r>
            <a:r>
              <a:rPr lang="fr-FR" dirty="0"/>
              <a:t> </a:t>
            </a:r>
            <a:r>
              <a:rPr lang="fr-FR" dirty="0" err="1"/>
              <a:t>be</a:t>
            </a:r>
            <a:r>
              <a:rPr lang="fr-FR" dirty="0"/>
              <a:t> </a:t>
            </a:r>
            <a:r>
              <a:rPr lang="fr-FR" dirty="0" err="1"/>
              <a:t>complicated</a:t>
            </a:r>
            <a:r>
              <a:rPr lang="fr-FR" dirty="0"/>
              <a:t> </a:t>
            </a:r>
            <a:r>
              <a:rPr lang="fr-FR" dirty="0" err="1"/>
              <a:t>when</a:t>
            </a:r>
            <a:r>
              <a:rPr lang="fr-FR" dirty="0"/>
              <a:t> </a:t>
            </a:r>
            <a:r>
              <a:rPr lang="fr-FR" dirty="0" err="1"/>
              <a:t>telecommunications</a:t>
            </a:r>
            <a:r>
              <a:rPr lang="fr-FR" dirty="0"/>
              <a:t> (for instance) are </a:t>
            </a:r>
            <a:r>
              <a:rPr lang="fr-FR" dirty="0" err="1"/>
              <a:t>involved</a:t>
            </a:r>
            <a:r>
              <a:rPr lang="fr-FR" dirty="0"/>
              <a:t>.</a:t>
            </a:r>
          </a:p>
          <a:p>
            <a:r>
              <a:rPr lang="fr-FR" dirty="0" err="1"/>
              <a:t>Third</a:t>
            </a:r>
            <a:r>
              <a:rPr lang="fr-FR" dirty="0"/>
              <a:t>: </a:t>
            </a:r>
            <a:r>
              <a:rPr lang="fr-FR" dirty="0" err="1"/>
              <a:t>infringement</a:t>
            </a:r>
            <a:r>
              <a:rPr lang="fr-FR" dirty="0"/>
              <a:t> </a:t>
            </a:r>
            <a:r>
              <a:rPr lang="fr-FR" dirty="0" err="1"/>
              <a:t>is</a:t>
            </a:r>
            <a:r>
              <a:rPr lang="fr-FR" dirty="0"/>
              <a:t> </a:t>
            </a:r>
            <a:r>
              <a:rPr lang="fr-FR" dirty="0" err="1"/>
              <a:t>difficult</a:t>
            </a:r>
            <a:r>
              <a:rPr lang="fr-FR" dirty="0"/>
              <a:t> to </a:t>
            </a:r>
            <a:r>
              <a:rPr lang="fr-FR" dirty="0" err="1"/>
              <a:t>assess</a:t>
            </a:r>
            <a:r>
              <a:rPr lang="fr-FR" dirty="0"/>
              <a:t> and </a:t>
            </a:r>
            <a:r>
              <a:rPr lang="fr-FR" dirty="0" err="1"/>
              <a:t>need</a:t>
            </a:r>
            <a:r>
              <a:rPr lang="fr-FR" dirty="0"/>
              <a:t> an </a:t>
            </a:r>
            <a:r>
              <a:rPr lang="fr-FR" dirty="0" err="1"/>
              <a:t>access</a:t>
            </a:r>
            <a:r>
              <a:rPr lang="fr-FR" dirty="0"/>
              <a:t> to a server </a:t>
            </a:r>
            <a:r>
              <a:rPr lang="fr-FR" dirty="0" err="1"/>
              <a:t>which</a:t>
            </a:r>
            <a:r>
              <a:rPr lang="fr-FR" dirty="0"/>
              <a:t> </a:t>
            </a:r>
            <a:r>
              <a:rPr lang="fr-FR" dirty="0" err="1"/>
              <a:t>is</a:t>
            </a:r>
            <a:r>
              <a:rPr lang="fr-FR" dirty="0"/>
              <a:t> </a:t>
            </a:r>
            <a:r>
              <a:rPr lang="fr-FR" dirty="0" err="1"/>
              <a:t>often</a:t>
            </a:r>
            <a:r>
              <a:rPr lang="fr-FR" dirty="0"/>
              <a:t> </a:t>
            </a:r>
            <a:r>
              <a:rPr lang="fr-FR" dirty="0" err="1"/>
              <a:t>abroad</a:t>
            </a:r>
            <a:r>
              <a:rPr lang="fr-FR" dirty="0"/>
              <a:t>.</a:t>
            </a:r>
          </a:p>
          <a:p>
            <a:r>
              <a:rPr lang="fr-FR" dirty="0" err="1"/>
              <a:t>Fourth</a:t>
            </a:r>
            <a:r>
              <a:rPr lang="fr-FR" dirty="0"/>
              <a:t>: in France </a:t>
            </a:r>
            <a:r>
              <a:rPr lang="fr-FR" dirty="0" err="1"/>
              <a:t>asking</a:t>
            </a:r>
            <a:r>
              <a:rPr lang="fr-FR" dirty="0"/>
              <a:t> for an </a:t>
            </a:r>
            <a:r>
              <a:rPr lang="fr-FR" dirty="0" err="1"/>
              <a:t>independant</a:t>
            </a:r>
            <a:r>
              <a:rPr lang="fr-FR" dirty="0"/>
              <a:t> expert </a:t>
            </a:r>
            <a:r>
              <a:rPr lang="fr-FR" dirty="0" err="1"/>
              <a:t>is</a:t>
            </a:r>
            <a:r>
              <a:rPr lang="fr-FR" dirty="0"/>
              <a:t> rare and </a:t>
            </a:r>
            <a:r>
              <a:rPr lang="fr-FR" dirty="0" err="1"/>
              <a:t>here</a:t>
            </a:r>
            <a:r>
              <a:rPr lang="fr-FR" dirty="0"/>
              <a:t> </a:t>
            </a:r>
            <a:r>
              <a:rPr lang="fr-FR" dirty="0" err="1"/>
              <a:t>it</a:t>
            </a:r>
            <a:r>
              <a:rPr lang="fr-FR" dirty="0"/>
              <a:t> </a:t>
            </a:r>
            <a:r>
              <a:rPr lang="fr-FR" dirty="0" err="1"/>
              <a:t>is</a:t>
            </a:r>
            <a:r>
              <a:rPr lang="fr-FR" dirty="0"/>
              <a:t> the </a:t>
            </a:r>
            <a:r>
              <a:rPr lang="fr-FR" dirty="0" err="1"/>
              <a:t>contrary</a:t>
            </a:r>
            <a:r>
              <a:rPr lang="fr-FR" dirty="0"/>
              <a:t>, </a:t>
            </a:r>
            <a:r>
              <a:rPr lang="fr-FR" dirty="0" err="1"/>
              <a:t>especially</a:t>
            </a:r>
            <a:r>
              <a:rPr lang="fr-FR" dirty="0"/>
              <a:t> </a:t>
            </a:r>
            <a:r>
              <a:rPr lang="fr-FR" dirty="0" err="1"/>
              <a:t>since</a:t>
            </a:r>
            <a:r>
              <a:rPr lang="fr-FR" dirty="0"/>
              <a:t> </a:t>
            </a:r>
            <a:r>
              <a:rPr lang="fr-FR" dirty="0" err="1"/>
              <a:t>we</a:t>
            </a:r>
            <a:r>
              <a:rPr lang="fr-FR" dirty="0"/>
              <a:t> </a:t>
            </a:r>
            <a:r>
              <a:rPr lang="fr-FR" dirty="0" err="1"/>
              <a:t>need</a:t>
            </a:r>
            <a:r>
              <a:rPr lang="fr-FR" dirty="0"/>
              <a:t> to </a:t>
            </a:r>
            <a:r>
              <a:rPr lang="fr-FR" dirty="0" err="1"/>
              <a:t>get</a:t>
            </a:r>
            <a:r>
              <a:rPr lang="fr-FR" dirty="0"/>
              <a:t> an </a:t>
            </a:r>
            <a:r>
              <a:rPr lang="fr-FR" dirty="0" err="1"/>
              <a:t>access</a:t>
            </a:r>
            <a:r>
              <a:rPr lang="fr-FR" dirty="0"/>
              <a:t> </a:t>
            </a:r>
            <a:r>
              <a:rPr lang="fr-FR" dirty="0" err="1"/>
              <a:t>inside</a:t>
            </a:r>
            <a:r>
              <a:rPr lang="fr-FR" dirty="0"/>
              <a:t> computers.</a:t>
            </a:r>
          </a:p>
          <a:p>
            <a:r>
              <a:rPr lang="fr-FR" dirty="0" err="1"/>
              <a:t>Fifth</a:t>
            </a:r>
            <a:r>
              <a:rPr lang="fr-FR" dirty="0"/>
              <a:t> and not least: </a:t>
            </a:r>
            <a:r>
              <a:rPr lang="fr-FR" dirty="0" err="1"/>
              <a:t>this</a:t>
            </a:r>
            <a:r>
              <a:rPr lang="fr-FR" dirty="0"/>
              <a:t> </a:t>
            </a:r>
            <a:r>
              <a:rPr lang="fr-FR" dirty="0" err="1"/>
              <a:t>field</a:t>
            </a:r>
            <a:r>
              <a:rPr lang="fr-FR" dirty="0"/>
              <a:t> </a:t>
            </a:r>
            <a:r>
              <a:rPr lang="fr-FR" dirty="0" err="1"/>
              <a:t>is</a:t>
            </a:r>
            <a:r>
              <a:rPr lang="fr-FR" dirty="0"/>
              <a:t> </a:t>
            </a:r>
            <a:r>
              <a:rPr lang="fr-FR" dirty="0" err="1"/>
              <a:t>generally</a:t>
            </a:r>
            <a:r>
              <a:rPr lang="fr-FR" dirty="0"/>
              <a:t>  not </a:t>
            </a:r>
            <a:r>
              <a:rPr lang="fr-FR" dirty="0" err="1"/>
              <a:t>understood</a:t>
            </a:r>
            <a:r>
              <a:rPr lang="fr-FR" dirty="0"/>
              <a:t>.</a:t>
            </a:r>
          </a:p>
        </p:txBody>
      </p:sp>
    </p:spTree>
    <p:extLst>
      <p:ext uri="{BB962C8B-B14F-4D97-AF65-F5344CB8AC3E}">
        <p14:creationId xmlns:p14="http://schemas.microsoft.com/office/powerpoint/2010/main" val="350402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F2C7DB-00BF-914D-A661-54C881BF7EED}"/>
              </a:ext>
            </a:extLst>
          </p:cNvPr>
          <p:cNvSpPr>
            <a:spLocks noGrp="1"/>
          </p:cNvSpPr>
          <p:nvPr>
            <p:ph type="title"/>
          </p:nvPr>
        </p:nvSpPr>
        <p:spPr/>
        <p:txBody>
          <a:bodyPr/>
          <a:lstStyle/>
          <a:p>
            <a:r>
              <a:rPr lang="fr-FR" dirty="0" err="1"/>
              <a:t>Some</a:t>
            </a:r>
            <a:r>
              <a:rPr lang="fr-FR" dirty="0"/>
              <a:t> </a:t>
            </a:r>
            <a:r>
              <a:rPr lang="fr-FR" dirty="0" err="1"/>
              <a:t>particularities</a:t>
            </a:r>
            <a:r>
              <a:rPr lang="fr-FR" dirty="0"/>
              <a:t> of the </a:t>
            </a:r>
            <a:r>
              <a:rPr lang="fr-FR" dirty="0" err="1"/>
              <a:t>litigation</a:t>
            </a:r>
            <a:r>
              <a:rPr lang="fr-FR" dirty="0"/>
              <a:t> 2/2</a:t>
            </a:r>
          </a:p>
        </p:txBody>
      </p:sp>
      <p:sp>
        <p:nvSpPr>
          <p:cNvPr id="3" name="Espace réservé du contenu 2">
            <a:extLst>
              <a:ext uri="{FF2B5EF4-FFF2-40B4-BE49-F238E27FC236}">
                <a16:creationId xmlns:a16="http://schemas.microsoft.com/office/drawing/2014/main" id="{E9631165-4703-7E4A-B464-F979E337BE3C}"/>
              </a:ext>
            </a:extLst>
          </p:cNvPr>
          <p:cNvSpPr>
            <a:spLocks noGrp="1"/>
          </p:cNvSpPr>
          <p:nvPr>
            <p:ph idx="1"/>
          </p:nvPr>
        </p:nvSpPr>
        <p:spPr/>
        <p:txBody>
          <a:bodyPr/>
          <a:lstStyle/>
          <a:p>
            <a:pPr algn="just"/>
            <a:r>
              <a:rPr lang="fr-FR" dirty="0"/>
              <a:t>By </a:t>
            </a:r>
            <a:r>
              <a:rPr lang="fr-FR" dirty="0" err="1"/>
              <a:t>now</a:t>
            </a:r>
            <a:r>
              <a:rPr lang="fr-FR" dirty="0"/>
              <a:t> the </a:t>
            </a:r>
            <a:r>
              <a:rPr lang="fr-FR" dirty="0" err="1"/>
              <a:t>most</a:t>
            </a:r>
            <a:r>
              <a:rPr lang="fr-FR" dirty="0"/>
              <a:t> important question </a:t>
            </a:r>
            <a:r>
              <a:rPr lang="fr-FR" dirty="0" err="1"/>
              <a:t>is</a:t>
            </a:r>
            <a:r>
              <a:rPr lang="fr-FR" dirty="0"/>
              <a:t>: </a:t>
            </a:r>
            <a:r>
              <a:rPr lang="fr-FR" dirty="0" err="1"/>
              <a:t>is</a:t>
            </a:r>
            <a:r>
              <a:rPr lang="fr-FR" dirty="0"/>
              <a:t> </a:t>
            </a:r>
            <a:r>
              <a:rPr lang="fr-FR" dirty="0" err="1"/>
              <a:t>my</a:t>
            </a:r>
            <a:r>
              <a:rPr lang="fr-FR" dirty="0"/>
              <a:t> patent </a:t>
            </a:r>
            <a:r>
              <a:rPr lang="fr-FR" dirty="0" err="1"/>
              <a:t>valid</a:t>
            </a:r>
            <a:r>
              <a:rPr lang="fr-FR" dirty="0"/>
              <a:t> or not?</a:t>
            </a:r>
          </a:p>
          <a:p>
            <a:pPr algn="just"/>
            <a:endParaRPr lang="fr-FR" dirty="0"/>
          </a:p>
          <a:p>
            <a:pPr algn="just"/>
            <a:r>
              <a:rPr lang="fr-FR" dirty="0" err="1"/>
              <a:t>Honestly</a:t>
            </a:r>
            <a:r>
              <a:rPr lang="fr-FR" dirty="0"/>
              <a:t>: </a:t>
            </a:r>
            <a:r>
              <a:rPr lang="fr-FR" dirty="0" err="1"/>
              <a:t>it</a:t>
            </a:r>
            <a:r>
              <a:rPr lang="fr-FR" dirty="0"/>
              <a:t> </a:t>
            </a:r>
            <a:r>
              <a:rPr lang="fr-FR" dirty="0" err="1"/>
              <a:t>depends</a:t>
            </a:r>
            <a:r>
              <a:rPr lang="fr-FR" dirty="0"/>
              <a:t> on how </a:t>
            </a:r>
            <a:r>
              <a:rPr lang="fr-FR" dirty="0" err="1"/>
              <a:t>it</a:t>
            </a:r>
            <a:r>
              <a:rPr lang="fr-FR" dirty="0"/>
              <a:t> </a:t>
            </a:r>
            <a:r>
              <a:rPr lang="fr-FR" dirty="0" err="1"/>
              <a:t>is</a:t>
            </a:r>
            <a:r>
              <a:rPr lang="fr-FR" dirty="0"/>
              <a:t> </a:t>
            </a:r>
            <a:r>
              <a:rPr lang="fr-FR" dirty="0" err="1"/>
              <a:t>redacted</a:t>
            </a:r>
            <a:r>
              <a:rPr lang="fr-FR" dirty="0"/>
              <a:t>. The </a:t>
            </a:r>
            <a:r>
              <a:rPr lang="fr-FR" dirty="0" err="1"/>
              <a:t>acuracy</a:t>
            </a:r>
            <a:r>
              <a:rPr lang="fr-FR" dirty="0"/>
              <a:t> of the </a:t>
            </a:r>
            <a:r>
              <a:rPr lang="fr-FR" dirty="0" err="1"/>
              <a:t>specification</a:t>
            </a:r>
            <a:r>
              <a:rPr lang="fr-FR" dirty="0"/>
              <a:t> </a:t>
            </a:r>
            <a:r>
              <a:rPr lang="fr-FR" dirty="0" err="1"/>
              <a:t>is</a:t>
            </a:r>
            <a:r>
              <a:rPr lang="fr-FR" dirty="0"/>
              <a:t> </a:t>
            </a:r>
            <a:r>
              <a:rPr lang="fr-FR" dirty="0" err="1"/>
              <a:t>very</a:t>
            </a:r>
            <a:r>
              <a:rPr lang="fr-FR" dirty="0"/>
              <a:t> important </a:t>
            </a:r>
            <a:r>
              <a:rPr lang="fr-FR" dirty="0" err="1"/>
              <a:t>here</a:t>
            </a:r>
            <a:r>
              <a:rPr lang="fr-FR" dirty="0"/>
              <a:t>: the more </a:t>
            </a:r>
            <a:r>
              <a:rPr lang="fr-FR" dirty="0" err="1"/>
              <a:t>accurate</a:t>
            </a:r>
            <a:r>
              <a:rPr lang="fr-FR" dirty="0"/>
              <a:t> the </a:t>
            </a:r>
            <a:r>
              <a:rPr lang="fr-FR" dirty="0" err="1"/>
              <a:t>specification</a:t>
            </a:r>
            <a:r>
              <a:rPr lang="fr-FR" dirty="0"/>
              <a:t> the more </a:t>
            </a:r>
            <a:r>
              <a:rPr lang="fr-FR" dirty="0" err="1"/>
              <a:t>credible</a:t>
            </a:r>
            <a:r>
              <a:rPr lang="fr-FR" dirty="0"/>
              <a:t> </a:t>
            </a:r>
            <a:r>
              <a:rPr lang="fr-FR" dirty="0" err="1"/>
              <a:t>we</a:t>
            </a:r>
            <a:r>
              <a:rPr lang="fr-FR" dirty="0"/>
              <a:t> </a:t>
            </a:r>
            <a:r>
              <a:rPr lang="fr-FR" dirty="0" err="1"/>
              <a:t>will</a:t>
            </a:r>
            <a:r>
              <a:rPr lang="fr-FR" dirty="0"/>
              <a:t> </a:t>
            </a:r>
            <a:r>
              <a:rPr lang="fr-FR" dirty="0" err="1"/>
              <a:t>be</a:t>
            </a:r>
            <a:r>
              <a:rPr lang="fr-FR" dirty="0"/>
              <a:t>.</a:t>
            </a:r>
          </a:p>
          <a:p>
            <a:pPr algn="just"/>
            <a:endParaRPr lang="fr-FR" dirty="0"/>
          </a:p>
          <a:p>
            <a:pPr algn="just"/>
            <a:r>
              <a:rPr lang="fr-FR" dirty="0" err="1"/>
              <a:t>We</a:t>
            </a:r>
            <a:r>
              <a:rPr lang="fr-FR" dirty="0"/>
              <a:t> </a:t>
            </a:r>
            <a:r>
              <a:rPr lang="fr-FR" dirty="0" err="1"/>
              <a:t>can’t</a:t>
            </a:r>
            <a:r>
              <a:rPr lang="fr-FR" dirty="0"/>
              <a:t> </a:t>
            </a:r>
            <a:r>
              <a:rPr lang="fr-FR" dirty="0" err="1"/>
              <a:t>used</a:t>
            </a:r>
            <a:r>
              <a:rPr lang="fr-FR" dirty="0"/>
              <a:t> </a:t>
            </a:r>
            <a:r>
              <a:rPr lang="fr-FR" dirty="0" err="1"/>
              <a:t>any</a:t>
            </a:r>
            <a:r>
              <a:rPr lang="fr-FR" dirty="0"/>
              <a:t> patents to go to Court. </a:t>
            </a:r>
            <a:r>
              <a:rPr lang="fr-FR" dirty="0" err="1"/>
              <a:t>Even</a:t>
            </a:r>
            <a:r>
              <a:rPr lang="fr-FR" dirty="0"/>
              <a:t> in Germany, the </a:t>
            </a:r>
            <a:r>
              <a:rPr lang="fr-FR" dirty="0" err="1"/>
              <a:t>risk</a:t>
            </a:r>
            <a:r>
              <a:rPr lang="fr-FR" dirty="0"/>
              <a:t>: a </a:t>
            </a:r>
            <a:r>
              <a:rPr lang="fr-FR" dirty="0" err="1"/>
              <a:t>stay</a:t>
            </a:r>
            <a:r>
              <a:rPr lang="fr-FR" dirty="0"/>
              <a:t> for the </a:t>
            </a:r>
            <a:r>
              <a:rPr lang="fr-FR" dirty="0" err="1"/>
              <a:t>BPatG</a:t>
            </a:r>
            <a:r>
              <a:rPr lang="fr-FR" dirty="0"/>
              <a:t>.</a:t>
            </a:r>
          </a:p>
        </p:txBody>
      </p:sp>
    </p:spTree>
    <p:extLst>
      <p:ext uri="{BB962C8B-B14F-4D97-AF65-F5344CB8AC3E}">
        <p14:creationId xmlns:p14="http://schemas.microsoft.com/office/powerpoint/2010/main" val="4037893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err="1">
                <a:latin typeface="Avenir Heavy" charset="0"/>
                <a:ea typeface="Avenir Heavy" charset="0"/>
                <a:cs typeface="Avenir Heavy" charset="0"/>
              </a:rPr>
              <a:t>Validity</a:t>
            </a:r>
            <a:r>
              <a:rPr lang="fr-FR" b="1" dirty="0">
                <a:latin typeface="Avenir Heavy" charset="0"/>
                <a:ea typeface="Avenir Heavy" charset="0"/>
                <a:cs typeface="Avenir Heavy" charset="0"/>
              </a:rPr>
              <a:t>: </a:t>
            </a:r>
            <a:r>
              <a:rPr lang="fr-FR" b="1" dirty="0" err="1">
                <a:latin typeface="Avenir Heavy" charset="0"/>
                <a:ea typeface="Avenir Heavy" charset="0"/>
                <a:cs typeface="Avenir Heavy" charset="0"/>
              </a:rPr>
              <a:t>Technical</a:t>
            </a:r>
            <a:r>
              <a:rPr lang="fr-FR" b="1" dirty="0">
                <a:latin typeface="Avenir Heavy" charset="0"/>
                <a:ea typeface="Avenir Heavy" charset="0"/>
                <a:cs typeface="Avenir Heavy" charset="0"/>
              </a:rPr>
              <a:t> character Test</a:t>
            </a:r>
            <a:br>
              <a:rPr lang="fr-FR" b="1" dirty="0">
                <a:latin typeface="Avenir Heavy" charset="0"/>
                <a:ea typeface="Avenir Heavy" charset="0"/>
                <a:cs typeface="Avenir Heavy" charset="0"/>
              </a:rPr>
            </a:br>
            <a:endParaRPr lang="fr-FR" b="1" dirty="0">
              <a:latin typeface="Avenir Heavy" charset="0"/>
              <a:ea typeface="Avenir Heavy" charset="0"/>
              <a:cs typeface="Avenir Heavy" charset="0"/>
            </a:endParaRPr>
          </a:p>
        </p:txBody>
      </p:sp>
      <p:sp>
        <p:nvSpPr>
          <p:cNvPr id="3" name="Espace réservé du contenu 2"/>
          <p:cNvSpPr>
            <a:spLocks noGrp="1"/>
          </p:cNvSpPr>
          <p:nvPr>
            <p:ph idx="1"/>
          </p:nvPr>
        </p:nvSpPr>
        <p:spPr>
          <a:xfrm>
            <a:off x="755576" y="1556792"/>
            <a:ext cx="7886700" cy="4351338"/>
          </a:xfrm>
        </p:spPr>
        <p:txBody>
          <a:bodyPr>
            <a:normAutofit/>
          </a:bodyPr>
          <a:lstStyle/>
          <a:p>
            <a:pPr algn="just"/>
            <a:endParaRPr lang="en-US" dirty="0">
              <a:latin typeface="Avenir Book" charset="0"/>
              <a:ea typeface="Avenir Book" charset="0"/>
              <a:cs typeface="Avenir Book" charset="0"/>
            </a:endParaRPr>
          </a:p>
          <a:p>
            <a:pPr algn="just"/>
            <a:r>
              <a:rPr lang="en-US" dirty="0">
                <a:latin typeface="Avenir Book" charset="0"/>
                <a:ea typeface="Avenir Book" charset="0"/>
                <a:cs typeface="Avenir Book" charset="0"/>
              </a:rPr>
              <a:t>The technical character standard, deducted from a reading a contrario of article 52, is used to assess if a claim relates to an invention or to an item excluded </a:t>
            </a:r>
            <a:r>
              <a:rPr lang="en-US" i="1" dirty="0">
                <a:latin typeface="Avenir Book" charset="0"/>
                <a:ea typeface="Avenir Book" charset="0"/>
                <a:cs typeface="Avenir Book" charset="0"/>
              </a:rPr>
              <a:t>per se</a:t>
            </a:r>
            <a:r>
              <a:rPr lang="en-US" dirty="0">
                <a:latin typeface="Avenir Book" charset="0"/>
                <a:ea typeface="Avenir Book" charset="0"/>
                <a:cs typeface="Avenir Book" charset="0"/>
              </a:rPr>
              <a:t>: the “technical character test”.</a:t>
            </a:r>
          </a:p>
          <a:p>
            <a:pPr algn="just"/>
            <a:endParaRPr lang="en-US" dirty="0">
              <a:latin typeface="Avenir Book" charset="0"/>
              <a:ea typeface="Avenir Book" charset="0"/>
              <a:cs typeface="Avenir Book" charset="0"/>
            </a:endParaRPr>
          </a:p>
          <a:p>
            <a:r>
              <a:rPr lang="fr-FR" dirty="0"/>
              <a:t>The technical character has not been defined clearly.</a:t>
            </a:r>
          </a:p>
          <a:p>
            <a:endParaRPr lang="fr-FR" dirty="0"/>
          </a:p>
          <a:p>
            <a:r>
              <a:rPr lang="fr-FR" dirty="0"/>
              <a:t>But the case law developped some methods to assess it.</a:t>
            </a:r>
          </a:p>
          <a:p>
            <a:endParaRPr lang="fr-FR" dirty="0"/>
          </a:p>
          <a:p>
            <a:pPr algn="just"/>
            <a:endParaRPr lang="fr-FR" dirty="0">
              <a:latin typeface="Avenir Book" charset="0"/>
              <a:ea typeface="Avenir Book" charset="0"/>
              <a:cs typeface="Avenir Book" charset="0"/>
            </a:endParaRPr>
          </a:p>
          <a:p>
            <a:endParaRPr lang="fr-FR" dirty="0"/>
          </a:p>
        </p:txBody>
      </p:sp>
    </p:spTree>
    <p:extLst>
      <p:ext uri="{BB962C8B-B14F-4D97-AF65-F5344CB8AC3E}">
        <p14:creationId xmlns:p14="http://schemas.microsoft.com/office/powerpoint/2010/main" val="2069818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latin typeface="Avenir Medium" charset="0"/>
                <a:ea typeface="Avenir Medium" charset="0"/>
                <a:cs typeface="Avenir Medium" charset="0"/>
              </a:rPr>
              <a:t>Approach of the incorporation 1/2</a:t>
            </a:r>
            <a:r>
              <a:rPr lang="fr-FR" dirty="0">
                <a:latin typeface="Avenir Medium" charset="0"/>
                <a:ea typeface="Avenir Medium" charset="0"/>
                <a:cs typeface="Avenir Medium" charset="0"/>
              </a:rPr>
              <a:t> </a:t>
            </a:r>
          </a:p>
        </p:txBody>
      </p:sp>
      <p:sp>
        <p:nvSpPr>
          <p:cNvPr id="3" name="Espace réservé du contenu 2"/>
          <p:cNvSpPr>
            <a:spLocks noGrp="1"/>
          </p:cNvSpPr>
          <p:nvPr>
            <p:ph idx="1"/>
          </p:nvPr>
        </p:nvSpPr>
        <p:spPr>
          <a:xfrm>
            <a:off x="840000" y="1825624"/>
            <a:ext cx="7675350" cy="4915743"/>
          </a:xfrm>
        </p:spPr>
        <p:txBody>
          <a:bodyPr>
            <a:normAutofit/>
          </a:bodyPr>
          <a:lstStyle/>
          <a:p>
            <a:endParaRPr lang="en-US" dirty="0">
              <a:latin typeface="Avenir Medium" charset="0"/>
              <a:ea typeface="Avenir Medium" charset="0"/>
              <a:cs typeface="Avenir Medium" charset="0"/>
            </a:endParaRPr>
          </a:p>
          <a:p>
            <a:pPr algn="just"/>
            <a:r>
              <a:rPr lang="en-US" dirty="0">
                <a:latin typeface="Avenir Medium" charset="0"/>
                <a:ea typeface="Avenir Medium" charset="0"/>
                <a:cs typeface="Avenir Medium" charset="0"/>
              </a:rPr>
              <a:t>The integration of a thing which is not technical to a new technical set gives birth to a new patentable device.</a:t>
            </a:r>
          </a:p>
          <a:p>
            <a:pPr algn="just"/>
            <a:endParaRPr lang="en-US" dirty="0">
              <a:latin typeface="Avenir Medium" charset="0"/>
              <a:ea typeface="Avenir Medium" charset="0"/>
              <a:cs typeface="Avenir Medium" charset="0"/>
            </a:endParaRPr>
          </a:p>
          <a:p>
            <a:pPr algn="just"/>
            <a:r>
              <a:rPr lang="en-US" dirty="0">
                <a:latin typeface="Avenir Medium" charset="0"/>
                <a:ea typeface="Avenir Medium" charset="0"/>
                <a:cs typeface="Avenir Medium" charset="0"/>
              </a:rPr>
              <a:t>In the computer industry via the concept of virtual machine, which is the illusion of a new machine: it is the use of a known machine according to a new program.</a:t>
            </a:r>
          </a:p>
        </p:txBody>
      </p:sp>
    </p:spTree>
    <p:extLst>
      <p:ext uri="{BB962C8B-B14F-4D97-AF65-F5344CB8AC3E}">
        <p14:creationId xmlns:p14="http://schemas.microsoft.com/office/powerpoint/2010/main" val="1178495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latin typeface="Avenir Medium" charset="0"/>
                <a:ea typeface="Avenir Medium" charset="0"/>
                <a:cs typeface="Avenir Medium" charset="0"/>
              </a:rPr>
              <a:t>Approach of the incorporation 2/2</a:t>
            </a:r>
            <a:r>
              <a:rPr lang="fr-FR" dirty="0">
                <a:latin typeface="Avenir Medium" charset="0"/>
                <a:ea typeface="Avenir Medium" charset="0"/>
                <a:cs typeface="Avenir Medium" charset="0"/>
              </a:rPr>
              <a:t> </a:t>
            </a:r>
            <a:endParaRPr lang="fr-FR" dirty="0"/>
          </a:p>
        </p:txBody>
      </p:sp>
      <p:sp>
        <p:nvSpPr>
          <p:cNvPr id="3" name="Espace réservé du contenu 2"/>
          <p:cNvSpPr>
            <a:spLocks noGrp="1"/>
          </p:cNvSpPr>
          <p:nvPr>
            <p:ph idx="1"/>
          </p:nvPr>
        </p:nvSpPr>
        <p:spPr/>
        <p:txBody>
          <a:bodyPr>
            <a:normAutofit fontScale="92500"/>
          </a:bodyPr>
          <a:lstStyle/>
          <a:p>
            <a:endParaRPr lang="en-US" dirty="0"/>
          </a:p>
          <a:p>
            <a:r>
              <a:rPr lang="en-US" dirty="0">
                <a:latin typeface="Avenir Medium" charset="0"/>
                <a:ea typeface="Avenir Medium" charset="0"/>
                <a:cs typeface="Avenir Medium" charset="0"/>
              </a:rPr>
              <a:t>This concept has especially been employed by the Board of Appeal of the Netherlands Patent Office (Octrooiraad).</a:t>
            </a:r>
            <a:endParaRPr lang="fr-FR" dirty="0">
              <a:latin typeface="Avenir Medium" charset="0"/>
              <a:ea typeface="Avenir Medium" charset="0"/>
              <a:cs typeface="Avenir Medium" charset="0"/>
            </a:endParaRPr>
          </a:p>
          <a:p>
            <a:endParaRPr lang="en-US" dirty="0"/>
          </a:p>
          <a:p>
            <a:r>
              <a:rPr lang="en-US" dirty="0"/>
              <a:t>The British practice prior to entry into force of the Munich Convention reveals a similar position (PAT, 23 October 1969, Gevers' application</a:t>
            </a:r>
            <a:r>
              <a:rPr lang="fr-FR" dirty="0"/>
              <a:t>)</a:t>
            </a:r>
            <a:r>
              <a:rPr lang="en-US" dirty="0"/>
              <a:t>.</a:t>
            </a:r>
          </a:p>
          <a:p>
            <a:endParaRPr lang="en-US" dirty="0"/>
          </a:p>
          <a:p>
            <a:r>
              <a:rPr lang="en-US" dirty="0"/>
              <a:t>During 1980’s, the </a:t>
            </a:r>
            <a:r>
              <a:rPr lang="en-US" i="1" dirty="0"/>
              <a:t>Bundespatentgericht</a:t>
            </a:r>
            <a:r>
              <a:rPr lang="en-US" dirty="0"/>
              <a:t> has developed a body of case law favorable to this approach. But the Federal Patent Court (</a:t>
            </a:r>
            <a:r>
              <a:rPr lang="en-US" i="1" dirty="0"/>
              <a:t>Bundesgerichtshof</a:t>
            </a:r>
            <a:r>
              <a:rPr lang="en-US" dirty="0"/>
              <a:t>) put an end to this and reaffirm the core theory (</a:t>
            </a:r>
            <a:r>
              <a:rPr lang="en-US" i="1" dirty="0"/>
              <a:t>Kerntheorie</a:t>
            </a:r>
            <a:r>
              <a:rPr lang="en-US" dirty="0"/>
              <a:t>).</a:t>
            </a:r>
            <a:endParaRPr lang="fr-FR" dirty="0"/>
          </a:p>
        </p:txBody>
      </p:sp>
    </p:spTree>
    <p:extLst>
      <p:ext uri="{BB962C8B-B14F-4D97-AF65-F5344CB8AC3E}">
        <p14:creationId xmlns:p14="http://schemas.microsoft.com/office/powerpoint/2010/main" val="1565112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Approach of the essential element</a:t>
            </a:r>
            <a:r>
              <a:rPr lang="fr-FR" dirty="0"/>
              <a:t> 1/3</a:t>
            </a:r>
          </a:p>
        </p:txBody>
      </p:sp>
      <p:sp>
        <p:nvSpPr>
          <p:cNvPr id="3" name="Espace réservé du contenu 2"/>
          <p:cNvSpPr>
            <a:spLocks noGrp="1"/>
          </p:cNvSpPr>
          <p:nvPr>
            <p:ph idx="1"/>
          </p:nvPr>
        </p:nvSpPr>
        <p:spPr/>
        <p:txBody>
          <a:bodyPr>
            <a:normAutofit lnSpcReduction="10000"/>
          </a:bodyPr>
          <a:lstStyle/>
          <a:p>
            <a:endParaRPr lang="en-US" dirty="0"/>
          </a:p>
          <a:p>
            <a:pPr algn="just"/>
            <a:r>
              <a:rPr lang="en-US" dirty="0"/>
              <a:t>According to the theory of the essential element, </a:t>
            </a:r>
            <a:r>
              <a:rPr lang="en-GB" dirty="0"/>
              <a:t>subject matter can be considered as technical if its essential element belongs to the field of technology.</a:t>
            </a:r>
          </a:p>
          <a:p>
            <a:pPr algn="just"/>
            <a:endParaRPr lang="en-GB" dirty="0"/>
          </a:p>
          <a:p>
            <a:pPr algn="just"/>
            <a:r>
              <a:rPr lang="en-GB" dirty="0"/>
              <a:t>This is known by the German term “</a:t>
            </a:r>
            <a:r>
              <a:rPr lang="en-GB" i="1" dirty="0"/>
              <a:t>Kerntheorie”</a:t>
            </a:r>
            <a:r>
              <a:rPr lang="en-GB" dirty="0"/>
              <a:t> (core theory).</a:t>
            </a:r>
          </a:p>
          <a:p>
            <a:pPr algn="just"/>
            <a:endParaRPr lang="en-GB" dirty="0"/>
          </a:p>
          <a:p>
            <a:pPr algn="just"/>
            <a:r>
              <a:rPr lang="en-GB" dirty="0"/>
              <a:t>The approach comprises three steps: decomposition of the invention; delimitation of the essential element; characterization (is the essential element technical or not?).</a:t>
            </a:r>
            <a:endParaRPr lang="fr-FR" dirty="0"/>
          </a:p>
        </p:txBody>
      </p:sp>
    </p:spTree>
    <p:extLst>
      <p:ext uri="{BB962C8B-B14F-4D97-AF65-F5344CB8AC3E}">
        <p14:creationId xmlns:p14="http://schemas.microsoft.com/office/powerpoint/2010/main" val="1093126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Approach of the essential element</a:t>
            </a:r>
            <a:r>
              <a:rPr lang="fr-FR" dirty="0"/>
              <a:t> 2/3</a:t>
            </a:r>
          </a:p>
        </p:txBody>
      </p:sp>
      <p:sp>
        <p:nvSpPr>
          <p:cNvPr id="3" name="Espace réservé du contenu 2"/>
          <p:cNvSpPr>
            <a:spLocks noGrp="1"/>
          </p:cNvSpPr>
          <p:nvPr>
            <p:ph idx="1"/>
          </p:nvPr>
        </p:nvSpPr>
        <p:spPr/>
        <p:txBody>
          <a:bodyPr>
            <a:normAutofit fontScale="92500"/>
          </a:bodyPr>
          <a:lstStyle/>
          <a:p>
            <a:pPr algn="just"/>
            <a:r>
              <a:rPr lang="en-US" dirty="0"/>
              <a:t>This approach has been retained by the German Courts for a long time. </a:t>
            </a:r>
          </a:p>
          <a:p>
            <a:pPr algn="just"/>
            <a:r>
              <a:rPr lang="en-US" dirty="0"/>
              <a:t>The </a:t>
            </a:r>
            <a:r>
              <a:rPr lang="en-US" i="1" dirty="0"/>
              <a:t>Bundesgerichtshof</a:t>
            </a:r>
            <a:r>
              <a:rPr lang="en-US" dirty="0"/>
              <a:t> has admitted the technicality of a page buffer in holding that it was essentially technical because the software improved the internal functioning of the computer</a:t>
            </a:r>
            <a:r>
              <a:rPr lang="fr-FR" dirty="0"/>
              <a:t> (e. g. </a:t>
            </a:r>
            <a:r>
              <a:rPr lang="en-US" dirty="0"/>
              <a:t>BpatG, 14 June 1999, 20 W(pat) 8/99, Absatzsteuerung Automatische).</a:t>
            </a:r>
          </a:p>
          <a:p>
            <a:pPr algn="just"/>
            <a:r>
              <a:rPr lang="en-US" dirty="0"/>
              <a:t>In England, the judges have employed a similar method: the “localization of novelty”. The Statute of Monopolies provided that only a new “manner of manufacture” could constitute an invention. Some decisions have thus rejected the appropriation of inventions whose novelty was not localized in a manufacture (PAT, 26 July 1968, the Neva's application</a:t>
            </a:r>
            <a:r>
              <a:rPr lang="fr-FR" dirty="0"/>
              <a:t>)</a:t>
            </a:r>
            <a:r>
              <a:rPr lang="en-US" dirty="0"/>
              <a:t>. </a:t>
            </a:r>
            <a:endParaRPr lang="fr-FR" dirty="0"/>
          </a:p>
          <a:p>
            <a:endParaRPr lang="fr-FR" dirty="0"/>
          </a:p>
        </p:txBody>
      </p:sp>
    </p:spTree>
    <p:extLst>
      <p:ext uri="{BB962C8B-B14F-4D97-AF65-F5344CB8AC3E}">
        <p14:creationId xmlns:p14="http://schemas.microsoft.com/office/powerpoint/2010/main" val="1151362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Approach of the essential element</a:t>
            </a:r>
            <a:r>
              <a:rPr lang="fr-FR" dirty="0"/>
              <a:t> 3/3</a:t>
            </a:r>
          </a:p>
        </p:txBody>
      </p:sp>
      <p:sp>
        <p:nvSpPr>
          <p:cNvPr id="3" name="Espace réservé du contenu 2"/>
          <p:cNvSpPr>
            <a:spLocks noGrp="1"/>
          </p:cNvSpPr>
          <p:nvPr>
            <p:ph idx="1"/>
          </p:nvPr>
        </p:nvSpPr>
        <p:spPr/>
        <p:txBody>
          <a:bodyPr/>
          <a:lstStyle/>
          <a:p>
            <a:endParaRPr lang="fr-FR" dirty="0"/>
          </a:p>
          <a:p>
            <a:r>
              <a:rPr lang="fr-FR" dirty="0"/>
              <a:t>In France, it is clear from the Schlumberger  caselaw that the device implemented by a program may be technical if the program only plays an accessory role.</a:t>
            </a:r>
          </a:p>
          <a:p>
            <a:endParaRPr lang="fr-FR" dirty="0"/>
          </a:p>
          <a:p>
            <a:r>
              <a:rPr lang="fr-FR" dirty="0"/>
              <a:t>But the device is not technical if the software plays an essential role.</a:t>
            </a:r>
          </a:p>
          <a:p>
            <a:endParaRPr lang="fr-FR" dirty="0"/>
          </a:p>
          <a:p>
            <a:pPr lvl="1">
              <a:buFont typeface="Wingdings" charset="2"/>
              <a:buChar char="Ø"/>
            </a:pPr>
            <a:r>
              <a:rPr lang="fr-FR" dirty="0"/>
              <a:t>Paris Court of Appeal, June 15, 1981 « Schlumberger »</a:t>
            </a:r>
          </a:p>
          <a:p>
            <a:pPr lvl="1">
              <a:buFont typeface="Wingdings" charset="2"/>
              <a:buChar char="Ø"/>
            </a:pPr>
            <a:r>
              <a:rPr lang="fr-FR" dirty="0"/>
              <a:t>Paris Court of </a:t>
            </a:r>
            <a:r>
              <a:rPr lang="fr-FR" dirty="0" err="1"/>
              <a:t>Appeal</a:t>
            </a:r>
            <a:r>
              <a:rPr lang="fr-FR" dirty="0"/>
              <a:t>, </a:t>
            </a:r>
            <a:r>
              <a:rPr lang="fr-FR" dirty="0" err="1"/>
              <a:t>February</a:t>
            </a:r>
            <a:r>
              <a:rPr lang="fr-FR" dirty="0"/>
              <a:t> 26, 2016 « SESAME »</a:t>
            </a:r>
          </a:p>
          <a:p>
            <a:pPr lvl="1">
              <a:buFont typeface="Wingdings" charset="2"/>
              <a:buChar char="Ø"/>
            </a:pPr>
            <a:r>
              <a:rPr lang="fr-FR" dirty="0"/>
              <a:t>Paris Court of </a:t>
            </a:r>
            <a:r>
              <a:rPr lang="fr-FR" dirty="0" err="1"/>
              <a:t>Appeal</a:t>
            </a:r>
            <a:r>
              <a:rPr lang="fr-FR" dirty="0"/>
              <a:t>, </a:t>
            </a:r>
            <a:r>
              <a:rPr lang="fr-FR" dirty="0" err="1"/>
              <a:t>December</a:t>
            </a:r>
            <a:r>
              <a:rPr lang="fr-FR" dirty="0"/>
              <a:t> 16, 2016 « </a:t>
            </a:r>
            <a:r>
              <a:rPr lang="fr-FR" dirty="0" err="1"/>
              <a:t>Exalead</a:t>
            </a:r>
            <a:r>
              <a:rPr lang="fr-FR" dirty="0"/>
              <a:t> »</a:t>
            </a:r>
          </a:p>
          <a:p>
            <a:pPr marL="342900" lvl="1" indent="0">
              <a:buNone/>
            </a:pPr>
            <a:endParaRPr lang="fr-FR" dirty="0"/>
          </a:p>
          <a:p>
            <a:pPr lvl="1">
              <a:buFont typeface="Wingdings" charset="2"/>
              <a:buChar char="Ø"/>
            </a:pPr>
            <a:endParaRPr lang="fr-FR" dirty="0"/>
          </a:p>
          <a:p>
            <a:pPr lvl="1">
              <a:buFont typeface="Wingdings" charset="2"/>
              <a:buChar char="Ø"/>
            </a:pPr>
            <a:endParaRPr lang="fr-FR" dirty="0"/>
          </a:p>
          <a:p>
            <a:endParaRPr lang="fr-FR" dirty="0"/>
          </a:p>
        </p:txBody>
      </p:sp>
    </p:spTree>
    <p:extLst>
      <p:ext uri="{BB962C8B-B14F-4D97-AF65-F5344CB8AC3E}">
        <p14:creationId xmlns:p14="http://schemas.microsoft.com/office/powerpoint/2010/main" val="2037266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technical contribution </a:t>
            </a:r>
            <a:r>
              <a:rPr lang="fr-FR" dirty="0" err="1"/>
              <a:t>approach</a:t>
            </a:r>
            <a:r>
              <a:rPr lang="fr-FR" dirty="0"/>
              <a:t> 1/5</a:t>
            </a:r>
          </a:p>
        </p:txBody>
      </p:sp>
      <p:sp>
        <p:nvSpPr>
          <p:cNvPr id="3" name="Espace réservé du contenu 2"/>
          <p:cNvSpPr>
            <a:spLocks noGrp="1"/>
          </p:cNvSpPr>
          <p:nvPr>
            <p:ph idx="1"/>
          </p:nvPr>
        </p:nvSpPr>
        <p:spPr>
          <a:xfrm>
            <a:off x="476089" y="1844824"/>
            <a:ext cx="8191822" cy="4351338"/>
          </a:xfrm>
        </p:spPr>
        <p:txBody>
          <a:bodyPr>
            <a:normAutofit lnSpcReduction="10000"/>
          </a:bodyPr>
          <a:lstStyle/>
          <a:p>
            <a:pPr algn="just"/>
            <a:endParaRPr lang="fr-FR" dirty="0"/>
          </a:p>
          <a:p>
            <a:pPr algn="just"/>
            <a:r>
              <a:rPr lang="fr-FR" dirty="0"/>
              <a:t>The EPO has introduced the concept of technical contribution in guideline published in 1985:</a:t>
            </a:r>
          </a:p>
          <a:p>
            <a:pPr lvl="1" algn="just">
              <a:buFont typeface="Wingdings" charset="2"/>
              <a:buChar char="Ø"/>
            </a:pPr>
            <a:r>
              <a:rPr lang="fr-FR" dirty="0"/>
              <a:t>“[I]f the claimed subject matter makes a technical contribution to the state of the art, the patentability should not be put in issue for the simple reason that a computer program is involved in its implementation.”</a:t>
            </a:r>
          </a:p>
          <a:p>
            <a:pPr algn="just"/>
            <a:endParaRPr lang="fr-FR" dirty="0"/>
          </a:p>
          <a:p>
            <a:pPr algn="just"/>
            <a:r>
              <a:rPr lang="fr-FR" dirty="0"/>
              <a:t>Why? To be able to understand the contribution of inventions that contain both technical and non-technical features.</a:t>
            </a:r>
          </a:p>
          <a:p>
            <a:pPr algn="just"/>
            <a:endParaRPr lang="fr-FR" dirty="0"/>
          </a:p>
          <a:p>
            <a:r>
              <a:rPr lang="fr-FR" dirty="0"/>
              <a:t>This approach was adopted in T-208/84 (Vicom ) and T-26/86 (Koch &amp; Sterzel).</a:t>
            </a:r>
          </a:p>
          <a:p>
            <a:endParaRPr lang="fr-FR" dirty="0"/>
          </a:p>
          <a:p>
            <a:pPr algn="just"/>
            <a:endParaRPr lang="fr-FR" dirty="0"/>
          </a:p>
          <a:p>
            <a:pPr algn="just"/>
            <a:endParaRPr lang="fr-FR" dirty="0"/>
          </a:p>
        </p:txBody>
      </p:sp>
    </p:spTree>
    <p:extLst>
      <p:ext uri="{BB962C8B-B14F-4D97-AF65-F5344CB8AC3E}">
        <p14:creationId xmlns:p14="http://schemas.microsoft.com/office/powerpoint/2010/main" val="457524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technical contribution </a:t>
            </a:r>
            <a:r>
              <a:rPr lang="fr-FR" dirty="0" err="1"/>
              <a:t>approach</a:t>
            </a:r>
            <a:r>
              <a:rPr lang="fr-FR" dirty="0"/>
              <a:t> 2/5</a:t>
            </a:r>
          </a:p>
        </p:txBody>
      </p:sp>
      <p:sp>
        <p:nvSpPr>
          <p:cNvPr id="3" name="Espace réservé du contenu 2"/>
          <p:cNvSpPr>
            <a:spLocks noGrp="1"/>
          </p:cNvSpPr>
          <p:nvPr>
            <p:ph idx="1"/>
          </p:nvPr>
        </p:nvSpPr>
        <p:spPr>
          <a:xfrm>
            <a:off x="628650" y="1825625"/>
            <a:ext cx="7886700" cy="4351338"/>
          </a:xfrm>
        </p:spPr>
        <p:txBody>
          <a:bodyPr>
            <a:normAutofit/>
          </a:bodyPr>
          <a:lstStyle/>
          <a:p>
            <a:endParaRPr lang="fr-FR" dirty="0"/>
          </a:p>
          <a:p>
            <a:pPr algn="just"/>
            <a:r>
              <a:rPr lang="fr-FR" dirty="0"/>
              <a:t>The Bundesgerichtshof finally adopted the concept of technical contribution in the Tauchcomputer  decision rendered in 1992 (BGH, </a:t>
            </a:r>
            <a:r>
              <a:rPr lang="fr-FR" i="1" dirty="0"/>
              <a:t>Tauchcomputer</a:t>
            </a:r>
            <a:r>
              <a:rPr lang="fr-FR" dirty="0"/>
              <a:t>, 1992).</a:t>
            </a:r>
          </a:p>
          <a:p>
            <a:pPr algn="just"/>
            <a:endParaRPr lang="fr-FR" dirty="0"/>
          </a:p>
          <a:p>
            <a:pPr lvl="1" algn="just">
              <a:buFont typeface="Wingdings" charset="2"/>
              <a:buChar char="Ø"/>
            </a:pPr>
            <a:r>
              <a:rPr lang="fr-FR" dirty="0"/>
              <a:t> An application had been filed on a device recording diving data, then indicating the decompression time, with a display of the optimum decompression for each dive.</a:t>
            </a:r>
          </a:p>
          <a:p>
            <a:pPr lvl="1" algn="just">
              <a:buFont typeface="Wingdings" charset="2"/>
              <a:buChar char="Ø"/>
            </a:pPr>
            <a:r>
              <a:rPr lang="fr-FR" dirty="0"/>
              <a:t>The contribution lay in the co-operation of the technical features (the diving device) and non-technical features (the method and the computer program) to achieve the technical result (the display of information relating to the decompression).</a:t>
            </a:r>
          </a:p>
          <a:p>
            <a:endParaRPr lang="fr-FR" dirty="0"/>
          </a:p>
          <a:p>
            <a:endParaRPr lang="fr-FR" dirty="0"/>
          </a:p>
          <a:p>
            <a:endParaRPr lang="fr-FR" dirty="0"/>
          </a:p>
        </p:txBody>
      </p:sp>
    </p:spTree>
    <p:extLst>
      <p:ext uri="{BB962C8B-B14F-4D97-AF65-F5344CB8AC3E}">
        <p14:creationId xmlns:p14="http://schemas.microsoft.com/office/powerpoint/2010/main" val="629163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technical contribution </a:t>
            </a:r>
            <a:r>
              <a:rPr lang="fr-FR" dirty="0" err="1"/>
              <a:t>approach</a:t>
            </a:r>
            <a:r>
              <a:rPr lang="fr-FR" dirty="0"/>
              <a:t> 3/5</a:t>
            </a:r>
          </a:p>
        </p:txBody>
      </p:sp>
      <p:sp>
        <p:nvSpPr>
          <p:cNvPr id="3" name="Espace réservé du contenu 2"/>
          <p:cNvSpPr>
            <a:spLocks noGrp="1"/>
          </p:cNvSpPr>
          <p:nvPr>
            <p:ph idx="1"/>
          </p:nvPr>
        </p:nvSpPr>
        <p:spPr>
          <a:xfrm>
            <a:off x="628650" y="1825625"/>
            <a:ext cx="7886700" cy="4351338"/>
          </a:xfrm>
        </p:spPr>
        <p:txBody>
          <a:bodyPr>
            <a:normAutofit/>
          </a:bodyPr>
          <a:lstStyle/>
          <a:p>
            <a:endParaRPr lang="fr-FR" dirty="0"/>
          </a:p>
          <a:p>
            <a:pPr algn="just"/>
            <a:r>
              <a:rPr lang="fr-FR" dirty="0"/>
              <a:t>The decision rendered in the Merrill Lynch  case was the first British </a:t>
            </a:r>
            <a:r>
              <a:rPr lang="fr-FR" dirty="0" err="1"/>
              <a:t>example</a:t>
            </a:r>
            <a:r>
              <a:rPr lang="fr-FR" dirty="0"/>
              <a:t> (CA, 1989).</a:t>
            </a:r>
          </a:p>
          <a:p>
            <a:pPr lvl="1" algn="just">
              <a:buFont typeface="Wingdings" charset="2"/>
              <a:buChar char="Ø"/>
            </a:pPr>
            <a:r>
              <a:rPr lang="fr-FR" dirty="0"/>
              <a:t>An application had been filed for a system of stock exchange transactions able to analyse the orders of purchases and sales of customers, according to a given criterion</a:t>
            </a:r>
          </a:p>
          <a:p>
            <a:pPr lvl="1" algn="just">
              <a:buFont typeface="Wingdings" charset="2"/>
              <a:buChar char="Ø"/>
            </a:pPr>
            <a:r>
              <a:rPr lang="fr-FR" dirty="0"/>
              <a:t> The satisfaction of this criterion resulted in the automated operation of the transaction. The Court of Appeal rejected this application by referring to Case T-208/84, judging that the claimed invention contained no technical progress.</a:t>
            </a:r>
          </a:p>
          <a:p>
            <a:pPr lvl="1" algn="just">
              <a:buFont typeface="Wingdings" charset="2"/>
              <a:buChar char="Ø"/>
            </a:pPr>
            <a:r>
              <a:rPr lang="fr-FR" dirty="0"/>
              <a:t>But, in this case, the Court of Appeal confused the technical contribution with the requirement of a technical progress.</a:t>
            </a:r>
          </a:p>
          <a:p>
            <a:endParaRPr lang="fr-FR" dirty="0"/>
          </a:p>
        </p:txBody>
      </p:sp>
    </p:spTree>
    <p:extLst>
      <p:ext uri="{BB962C8B-B14F-4D97-AF65-F5344CB8AC3E}">
        <p14:creationId xmlns:p14="http://schemas.microsoft.com/office/powerpoint/2010/main" val="2029999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technical contribution </a:t>
            </a:r>
            <a:r>
              <a:rPr lang="fr-FR" dirty="0" err="1"/>
              <a:t>approach</a:t>
            </a:r>
            <a:r>
              <a:rPr lang="fr-FR" dirty="0"/>
              <a:t> 4/5</a:t>
            </a:r>
          </a:p>
        </p:txBody>
      </p:sp>
      <p:sp>
        <p:nvSpPr>
          <p:cNvPr id="3" name="Espace réservé du contenu 2"/>
          <p:cNvSpPr>
            <a:spLocks noGrp="1"/>
          </p:cNvSpPr>
          <p:nvPr>
            <p:ph idx="1"/>
          </p:nvPr>
        </p:nvSpPr>
        <p:spPr>
          <a:xfrm>
            <a:off x="840000" y="1916832"/>
            <a:ext cx="7675350" cy="4351338"/>
          </a:xfrm>
        </p:spPr>
        <p:txBody>
          <a:bodyPr>
            <a:normAutofit lnSpcReduction="10000"/>
          </a:bodyPr>
          <a:lstStyle/>
          <a:p>
            <a:pPr algn="just"/>
            <a:r>
              <a:rPr lang="en-US" dirty="0"/>
              <a:t>Merrill Lynch has led the British Judges to retain a strict conception of the technical contribution</a:t>
            </a:r>
            <a:r>
              <a:rPr lang="fr-FR" dirty="0"/>
              <a:t> : Gales’ case (CA, 1990).</a:t>
            </a:r>
          </a:p>
          <a:p>
            <a:pPr lvl="1" algn="just">
              <a:buFont typeface="Wingdings" charset="2"/>
              <a:buChar char="Ø"/>
            </a:pPr>
            <a:r>
              <a:rPr lang="en-US" dirty="0"/>
              <a:t>The contribution of the invention was a method of calculation of square roots that eliminated the divisions and limited the multiplication of specified binary functions.</a:t>
            </a:r>
          </a:p>
          <a:p>
            <a:pPr lvl="1" algn="just">
              <a:buFont typeface="Wingdings" charset="2"/>
              <a:buChar char="Ø"/>
            </a:pPr>
            <a:r>
              <a:rPr lang="en-US" dirty="0"/>
              <a:t>The Court of Appeal rejected this application by distinguishing between the mathematical procedures and the ROM memory and judging that the integration of the first into the second does not demonstrate their technicity. </a:t>
            </a:r>
          </a:p>
          <a:p>
            <a:pPr algn="just"/>
            <a:r>
              <a:rPr lang="en-US" dirty="0"/>
              <a:t>Similarly, it has been found, in the </a:t>
            </a:r>
            <a:r>
              <a:rPr lang="en-US" i="1" dirty="0" err="1"/>
              <a:t>Aerotel</a:t>
            </a:r>
            <a:r>
              <a:rPr lang="en-US" dirty="0"/>
              <a:t> case, that the method of making telephone calls from any phone with a special code was patentable, because the application did rely on a new technical device intended to implement the method.</a:t>
            </a:r>
            <a:r>
              <a:rPr lang="fr-FR" dirty="0"/>
              <a:t> </a:t>
            </a:r>
          </a:p>
        </p:txBody>
      </p:sp>
    </p:spTree>
    <p:extLst>
      <p:ext uri="{BB962C8B-B14F-4D97-AF65-F5344CB8AC3E}">
        <p14:creationId xmlns:p14="http://schemas.microsoft.com/office/powerpoint/2010/main" val="1291304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a:t>
            </a:r>
            <a:r>
              <a:rPr lang="fr-FR" dirty="0" err="1"/>
              <a:t>technical</a:t>
            </a:r>
            <a:r>
              <a:rPr lang="fr-FR" dirty="0"/>
              <a:t> contribution </a:t>
            </a:r>
            <a:r>
              <a:rPr lang="fr-FR" dirty="0" err="1"/>
              <a:t>approach</a:t>
            </a:r>
            <a:r>
              <a:rPr lang="fr-FR" dirty="0"/>
              <a:t> 5/5</a:t>
            </a:r>
          </a:p>
        </p:txBody>
      </p:sp>
      <p:sp>
        <p:nvSpPr>
          <p:cNvPr id="3" name="Espace réservé du contenu 2"/>
          <p:cNvSpPr>
            <a:spLocks noGrp="1"/>
          </p:cNvSpPr>
          <p:nvPr>
            <p:ph idx="1"/>
          </p:nvPr>
        </p:nvSpPr>
        <p:spPr/>
        <p:txBody>
          <a:bodyPr>
            <a:normAutofit/>
          </a:bodyPr>
          <a:lstStyle/>
          <a:p>
            <a:pPr algn="just"/>
            <a:r>
              <a:rPr lang="en-US" dirty="0"/>
              <a:t>One example of the use of the technical contribution in the French case law (</a:t>
            </a:r>
            <a:r>
              <a:rPr lang="fr-FR" dirty="0"/>
              <a:t>TGI Paris, 7 </a:t>
            </a:r>
            <a:r>
              <a:rPr lang="fr-FR" dirty="0" err="1"/>
              <a:t>June</a:t>
            </a:r>
            <a:r>
              <a:rPr lang="fr-FR" dirty="0"/>
              <a:t> 2013, </a:t>
            </a:r>
            <a:r>
              <a:rPr lang="fr-FR" dirty="0" err="1"/>
              <a:t>Starsight</a:t>
            </a:r>
            <a:r>
              <a:rPr lang="fr-FR" dirty="0"/>
              <a:t> v </a:t>
            </a:r>
            <a:r>
              <a:rPr lang="fr-FR" dirty="0" err="1"/>
              <a:t>Numéricable</a:t>
            </a:r>
            <a:r>
              <a:rPr lang="fr-FR" dirty="0"/>
              <a:t>, RG n° 10/08326).</a:t>
            </a:r>
          </a:p>
          <a:p>
            <a:pPr lvl="1" algn="just">
              <a:buFont typeface="Wingdings" pitchFamily="2" charset="2"/>
              <a:buChar char="Ø"/>
            </a:pPr>
            <a:r>
              <a:rPr lang="en-US" dirty="0"/>
              <a:t>The patent concerned a process and a device to access information regarding television programs.</a:t>
            </a:r>
          </a:p>
          <a:p>
            <a:pPr lvl="1" algn="just">
              <a:buFont typeface="Wingdings" pitchFamily="2" charset="2"/>
              <a:buChar char="Ø"/>
            </a:pPr>
            <a:r>
              <a:rPr lang="en-US" dirty="0"/>
              <a:t>The question raised on the validity of the title was the following: was the claimed invention a presentation of information?</a:t>
            </a:r>
          </a:p>
          <a:p>
            <a:pPr lvl="1" algn="just">
              <a:buFont typeface="Wingdings" pitchFamily="2" charset="2"/>
              <a:buChar char="Ø"/>
            </a:pPr>
            <a:r>
              <a:rPr lang="en-US" dirty="0"/>
              <a:t>The Judges indicate that "</a:t>
            </a:r>
            <a:r>
              <a:rPr lang="en-US" i="1" dirty="0"/>
              <a:t>at this stage of the review of the validity, there is no place to search the novelty or inventive step of the invention </a:t>
            </a:r>
            <a:r>
              <a:rPr lang="en-US" dirty="0"/>
              <a:t>[…] </a:t>
            </a:r>
            <a:r>
              <a:rPr lang="en-US" i="1" dirty="0"/>
              <a:t>on the other hand, the appreciation of its patentability involves determining the technical contribution that the patent claims </a:t>
            </a:r>
            <a:r>
              <a:rPr lang="en-US" dirty="0"/>
              <a:t>". </a:t>
            </a:r>
          </a:p>
          <a:p>
            <a:pPr lvl="1" algn="just">
              <a:buFont typeface="Wingdings" pitchFamily="2" charset="2"/>
              <a:buChar char="Ø"/>
            </a:pPr>
            <a:r>
              <a:rPr lang="en-US" dirty="0"/>
              <a:t>The judges reiterate firmly, via an </a:t>
            </a:r>
            <a:r>
              <a:rPr lang="en-US" i="1" dirty="0"/>
              <a:t>obiter dictum</a:t>
            </a:r>
            <a:r>
              <a:rPr lang="en-US" dirty="0"/>
              <a:t>, that a computer program does not constitute a patentable technical feature. </a:t>
            </a:r>
            <a:endParaRPr lang="fr-FR" dirty="0"/>
          </a:p>
        </p:txBody>
      </p:sp>
    </p:spTree>
    <p:extLst>
      <p:ext uri="{BB962C8B-B14F-4D97-AF65-F5344CB8AC3E}">
        <p14:creationId xmlns:p14="http://schemas.microsoft.com/office/powerpoint/2010/main" val="1034683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a:t>
            </a:r>
            <a:r>
              <a:rPr lang="fr-FR" dirty="0" err="1"/>
              <a:t>further</a:t>
            </a:r>
            <a:r>
              <a:rPr lang="fr-FR" dirty="0"/>
              <a:t> technical </a:t>
            </a:r>
            <a:r>
              <a:rPr lang="fr-FR" dirty="0" err="1"/>
              <a:t>effect</a:t>
            </a:r>
            <a:r>
              <a:rPr lang="fr-FR" dirty="0"/>
              <a:t> </a:t>
            </a:r>
            <a:r>
              <a:rPr lang="fr-FR" dirty="0" err="1"/>
              <a:t>approach</a:t>
            </a:r>
            <a:r>
              <a:rPr lang="fr-FR" dirty="0"/>
              <a:t> 1/4</a:t>
            </a:r>
          </a:p>
        </p:txBody>
      </p:sp>
      <p:sp>
        <p:nvSpPr>
          <p:cNvPr id="3" name="Espace réservé du contenu 2"/>
          <p:cNvSpPr>
            <a:spLocks noGrp="1"/>
          </p:cNvSpPr>
          <p:nvPr>
            <p:ph idx="1"/>
          </p:nvPr>
        </p:nvSpPr>
        <p:spPr/>
        <p:txBody>
          <a:bodyPr/>
          <a:lstStyle/>
          <a:p>
            <a:r>
              <a:rPr lang="en-GB" dirty="0"/>
              <a:t>The TBA 3.5.1 </a:t>
            </a:r>
            <a:r>
              <a:rPr lang="en-US" dirty="0"/>
              <a:t>has for the first time admitted a product claim on a computer program in the decision T 1173/97 rendered in 1998 (IBM I).</a:t>
            </a:r>
          </a:p>
          <a:p>
            <a:pPr lvl="1" algn="just">
              <a:buFont typeface="Wingdings" pitchFamily="2" charset="2"/>
              <a:buChar char="Ø"/>
            </a:pPr>
            <a:r>
              <a:rPr lang="en-GB" dirty="0"/>
              <a:t>Each feature listed may be the subject matter of an invention, provided that said invention produces a technical effect.</a:t>
            </a:r>
          </a:p>
          <a:p>
            <a:pPr lvl="1" algn="just">
              <a:buFont typeface="Wingdings" pitchFamily="2" charset="2"/>
              <a:buChar char="Ø"/>
            </a:pPr>
            <a:r>
              <a:rPr lang="en-GB" dirty="0"/>
              <a:t>But this technical effect cannot consist of the electrical current produced by inserting the program into the machine. In this case, the technical character depends on the production of </a:t>
            </a:r>
            <a:r>
              <a:rPr lang="en-GB" u="sng" dirty="0"/>
              <a:t>a further technical effec</a:t>
            </a:r>
            <a:r>
              <a:rPr lang="en-GB" dirty="0"/>
              <a:t>t</a:t>
            </a:r>
            <a:r>
              <a:rPr lang="en-GB" i="1" dirty="0"/>
              <a:t>.</a:t>
            </a:r>
            <a:endParaRPr lang="fr-FR" dirty="0"/>
          </a:p>
          <a:p>
            <a:endParaRPr lang="fr-FR" dirty="0"/>
          </a:p>
        </p:txBody>
      </p:sp>
    </p:spTree>
    <p:extLst>
      <p:ext uri="{BB962C8B-B14F-4D97-AF65-F5344CB8AC3E}">
        <p14:creationId xmlns:p14="http://schemas.microsoft.com/office/powerpoint/2010/main" val="206267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a:t>
            </a:r>
            <a:r>
              <a:rPr lang="fr-FR" dirty="0" err="1"/>
              <a:t>further</a:t>
            </a:r>
            <a:r>
              <a:rPr lang="fr-FR" dirty="0"/>
              <a:t> </a:t>
            </a:r>
            <a:r>
              <a:rPr lang="fr-FR" dirty="0" err="1"/>
              <a:t>technical</a:t>
            </a:r>
            <a:r>
              <a:rPr lang="fr-FR" dirty="0"/>
              <a:t> </a:t>
            </a:r>
            <a:r>
              <a:rPr lang="fr-FR" dirty="0" err="1"/>
              <a:t>effect</a:t>
            </a:r>
            <a:r>
              <a:rPr lang="fr-FR" dirty="0"/>
              <a:t> </a:t>
            </a:r>
            <a:r>
              <a:rPr lang="fr-FR" dirty="0" err="1"/>
              <a:t>approach</a:t>
            </a:r>
            <a:r>
              <a:rPr lang="fr-FR" dirty="0"/>
              <a:t> 2/4</a:t>
            </a:r>
          </a:p>
        </p:txBody>
      </p:sp>
      <p:sp>
        <p:nvSpPr>
          <p:cNvPr id="3" name="Espace réservé du contenu 2"/>
          <p:cNvSpPr>
            <a:spLocks noGrp="1"/>
          </p:cNvSpPr>
          <p:nvPr>
            <p:ph idx="1"/>
          </p:nvPr>
        </p:nvSpPr>
        <p:spPr/>
        <p:txBody>
          <a:bodyPr>
            <a:normAutofit/>
          </a:bodyPr>
          <a:lstStyle/>
          <a:p>
            <a:pPr lvl="0" algn="just"/>
            <a:r>
              <a:rPr lang="en-GB" dirty="0"/>
              <a:t>The criterion of the further technical effect has been used several times by the national Courts. In France, the concept was used by Paris Court of Appeal in a decision rendered on 20 September 2005.</a:t>
            </a:r>
          </a:p>
          <a:p>
            <a:pPr lvl="1" algn="just">
              <a:buFont typeface="Wingdings" pitchFamily="2" charset="2"/>
              <a:buChar char="Ø"/>
            </a:pPr>
            <a:r>
              <a:rPr lang="en-GB" dirty="0"/>
              <a:t>The claimed invention related to a method for preparing an application for the registration of a trade mark.</a:t>
            </a:r>
          </a:p>
          <a:p>
            <a:pPr lvl="1" algn="just">
              <a:buFont typeface="Wingdings" pitchFamily="2" charset="2"/>
              <a:buChar char="Ø"/>
            </a:pPr>
            <a:r>
              <a:rPr lang="en-GB" dirty="0"/>
              <a:t>The application was refused by the Director General of the INPI on the grounds that it related to an intellectual method that originated from the field of economic activity.</a:t>
            </a:r>
          </a:p>
          <a:p>
            <a:pPr lvl="1" algn="just">
              <a:buFont typeface="Wingdings" pitchFamily="2" charset="2"/>
              <a:buChar char="Ø"/>
            </a:pPr>
            <a:r>
              <a:rPr lang="en-GB" dirty="0"/>
              <a:t>The Court upheld the judgment, as the method consisted of the implementation of a non-technical method by known technical means. The invention did not produce any further technical effect.</a:t>
            </a:r>
            <a:endParaRPr lang="fr-FR" dirty="0"/>
          </a:p>
          <a:p>
            <a:endParaRPr lang="fr-FR" dirty="0"/>
          </a:p>
        </p:txBody>
      </p:sp>
    </p:spTree>
    <p:extLst>
      <p:ext uri="{BB962C8B-B14F-4D97-AF65-F5344CB8AC3E}">
        <p14:creationId xmlns:p14="http://schemas.microsoft.com/office/powerpoint/2010/main" val="1789017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a:t>
            </a:r>
            <a:r>
              <a:rPr lang="fr-FR" dirty="0" err="1"/>
              <a:t>further</a:t>
            </a:r>
            <a:r>
              <a:rPr lang="fr-FR" dirty="0"/>
              <a:t> </a:t>
            </a:r>
            <a:r>
              <a:rPr lang="fr-FR" dirty="0" err="1"/>
              <a:t>technical</a:t>
            </a:r>
            <a:r>
              <a:rPr lang="fr-FR" dirty="0"/>
              <a:t> </a:t>
            </a:r>
            <a:r>
              <a:rPr lang="fr-FR" dirty="0" err="1"/>
              <a:t>effect</a:t>
            </a:r>
            <a:r>
              <a:rPr lang="fr-FR" dirty="0"/>
              <a:t> </a:t>
            </a:r>
            <a:r>
              <a:rPr lang="fr-FR" dirty="0" err="1"/>
              <a:t>approach</a:t>
            </a:r>
            <a:r>
              <a:rPr lang="fr-FR" dirty="0"/>
              <a:t> 3/4</a:t>
            </a:r>
          </a:p>
        </p:txBody>
      </p:sp>
      <p:sp>
        <p:nvSpPr>
          <p:cNvPr id="3" name="Espace réservé du contenu 2"/>
          <p:cNvSpPr>
            <a:spLocks noGrp="1"/>
          </p:cNvSpPr>
          <p:nvPr>
            <p:ph idx="1"/>
          </p:nvPr>
        </p:nvSpPr>
        <p:spPr/>
        <p:txBody>
          <a:bodyPr>
            <a:normAutofit/>
          </a:bodyPr>
          <a:lstStyle/>
          <a:p>
            <a:r>
              <a:rPr lang="en-GB" dirty="0"/>
              <a:t>Paris High Court referred to the concept of a further technical effect in the decision FREE rendered on 18 June 2015.</a:t>
            </a:r>
          </a:p>
          <a:p>
            <a:pPr lvl="1" algn="just">
              <a:buFont typeface="Wingdings" pitchFamily="2" charset="2"/>
              <a:buChar char="Ø"/>
            </a:pPr>
            <a:r>
              <a:rPr lang="en-GB" dirty="0"/>
              <a:t>The claimed invention related to a switching of multimedia sessions from a mobile terminal to local network equipment.</a:t>
            </a:r>
          </a:p>
          <a:p>
            <a:pPr lvl="1" algn="just">
              <a:buFont typeface="Wingdings" pitchFamily="2" charset="2"/>
              <a:buChar char="Ø"/>
            </a:pPr>
            <a:r>
              <a:rPr lang="en-GB" dirty="0"/>
              <a:t>It was considered that a program-product constituted a computer program as such, which was excluded from patentability, </a:t>
            </a:r>
            <a:r>
              <a:rPr lang="en-US" dirty="0"/>
              <a:t>and that the achievement of the other two claims did not produce a further technical effect, which was also a barrier to their patentability</a:t>
            </a:r>
            <a:r>
              <a:rPr lang="en-GB" dirty="0"/>
              <a:t>.</a:t>
            </a:r>
          </a:p>
          <a:p>
            <a:pPr algn="just"/>
            <a:r>
              <a:rPr lang="en-GB" dirty="0"/>
              <a:t>Paris Hight Court, November 16, 2016, </a:t>
            </a:r>
            <a:r>
              <a:rPr lang="en-GB" dirty="0" err="1"/>
              <a:t>Xaga</a:t>
            </a:r>
            <a:r>
              <a:rPr lang="en-GB" dirty="0"/>
              <a:t> v. </a:t>
            </a:r>
            <a:r>
              <a:rPr lang="en-GB" dirty="0" err="1"/>
              <a:t>Ewalia</a:t>
            </a:r>
            <a:endParaRPr lang="en-GB" dirty="0"/>
          </a:p>
          <a:p>
            <a:pPr lvl="1" algn="just">
              <a:buFont typeface="Wingdings" pitchFamily="2" charset="2"/>
              <a:buChar char="Ø"/>
            </a:pPr>
            <a:endParaRPr lang="fr-FR" dirty="0"/>
          </a:p>
        </p:txBody>
      </p:sp>
    </p:spTree>
    <p:extLst>
      <p:ext uri="{BB962C8B-B14F-4D97-AF65-F5344CB8AC3E}">
        <p14:creationId xmlns:p14="http://schemas.microsoft.com/office/powerpoint/2010/main" val="1399399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The </a:t>
            </a:r>
            <a:r>
              <a:rPr lang="fr-FR" dirty="0" err="1"/>
              <a:t>further</a:t>
            </a:r>
            <a:r>
              <a:rPr lang="fr-FR" dirty="0"/>
              <a:t> </a:t>
            </a:r>
            <a:r>
              <a:rPr lang="fr-FR" dirty="0" err="1"/>
              <a:t>technical</a:t>
            </a:r>
            <a:r>
              <a:rPr lang="fr-FR" dirty="0"/>
              <a:t> </a:t>
            </a:r>
            <a:r>
              <a:rPr lang="fr-FR" dirty="0" err="1"/>
              <a:t>effect</a:t>
            </a:r>
            <a:r>
              <a:rPr lang="fr-FR" dirty="0"/>
              <a:t> </a:t>
            </a:r>
            <a:r>
              <a:rPr lang="fr-FR" dirty="0" err="1"/>
              <a:t>approach</a:t>
            </a:r>
            <a:r>
              <a:rPr lang="fr-FR" dirty="0"/>
              <a:t> 4/4</a:t>
            </a:r>
          </a:p>
        </p:txBody>
      </p:sp>
      <p:sp>
        <p:nvSpPr>
          <p:cNvPr id="3" name="Espace réservé du contenu 2"/>
          <p:cNvSpPr>
            <a:spLocks noGrp="1"/>
          </p:cNvSpPr>
          <p:nvPr>
            <p:ph idx="1"/>
          </p:nvPr>
        </p:nvSpPr>
        <p:spPr/>
        <p:txBody>
          <a:bodyPr>
            <a:normAutofit/>
          </a:bodyPr>
          <a:lstStyle/>
          <a:p>
            <a:r>
              <a:rPr lang="en-US" dirty="0"/>
              <a:t>The </a:t>
            </a:r>
            <a:r>
              <a:rPr lang="en-US" i="1" dirty="0" err="1"/>
              <a:t>Bundesgerichtshof</a:t>
            </a:r>
            <a:r>
              <a:rPr lang="en-US" dirty="0"/>
              <a:t> has used a concept equivalent to that of the further technical effect: the particularity.</a:t>
            </a:r>
          </a:p>
          <a:p>
            <a:pPr algn="just"/>
            <a:r>
              <a:rPr lang="en-US" dirty="0"/>
              <a:t>This criterion has been used in </a:t>
            </a:r>
            <a:r>
              <a:rPr lang="en-US" dirty="0" err="1"/>
              <a:t>Suche</a:t>
            </a:r>
            <a:r>
              <a:rPr lang="en-US" dirty="0"/>
              <a:t> </a:t>
            </a:r>
            <a:r>
              <a:rPr lang="en-US" dirty="0" err="1"/>
              <a:t>Fehlerhafter</a:t>
            </a:r>
            <a:r>
              <a:rPr lang="en-US" dirty="0"/>
              <a:t> </a:t>
            </a:r>
            <a:r>
              <a:rPr lang="en-US" dirty="0" err="1"/>
              <a:t>Zeichenketten</a:t>
            </a:r>
            <a:r>
              <a:rPr lang="en-US" dirty="0"/>
              <a:t>/</a:t>
            </a:r>
            <a:r>
              <a:rPr lang="en-US" dirty="0" err="1"/>
              <a:t>Tippfehler</a:t>
            </a:r>
            <a:r>
              <a:rPr lang="en-US" dirty="0"/>
              <a:t> (2002).</a:t>
            </a:r>
          </a:p>
          <a:p>
            <a:pPr lvl="1" algn="just">
              <a:buFont typeface="Wingdings" pitchFamily="2" charset="2"/>
              <a:buChar char="Ø"/>
            </a:pPr>
            <a:r>
              <a:rPr lang="en-US" dirty="0"/>
              <a:t>The claimed invention related to a system for the identification and correction of typing errors in a text recorded by digital means.</a:t>
            </a:r>
          </a:p>
          <a:p>
            <a:pPr lvl="1" algn="just">
              <a:buFont typeface="Wingdings" pitchFamily="2" charset="2"/>
              <a:buChar char="Ø"/>
            </a:pPr>
            <a:r>
              <a:rPr lang="fr-FR" dirty="0"/>
              <a:t> The application </a:t>
            </a:r>
            <a:r>
              <a:rPr lang="fr-FR" dirty="0" err="1"/>
              <a:t>contained</a:t>
            </a:r>
            <a:r>
              <a:rPr lang="fr-FR" dirty="0"/>
              <a:t> a </a:t>
            </a:r>
            <a:r>
              <a:rPr lang="fr-FR" dirty="0" err="1"/>
              <a:t>product</a:t>
            </a:r>
            <a:r>
              <a:rPr lang="fr-FR" dirty="0"/>
              <a:t> claim on the computer program </a:t>
            </a:r>
            <a:r>
              <a:rPr lang="fr-FR" dirty="0" err="1"/>
              <a:t>making</a:t>
            </a:r>
            <a:r>
              <a:rPr lang="fr-FR" dirty="0"/>
              <a:t> </a:t>
            </a:r>
            <a:r>
              <a:rPr lang="fr-FR" dirty="0" err="1"/>
              <a:t>this</a:t>
            </a:r>
            <a:r>
              <a:rPr lang="fr-FR" dirty="0"/>
              <a:t> correction. The Court of </a:t>
            </a:r>
            <a:r>
              <a:rPr lang="fr-FR" dirty="0" err="1"/>
              <a:t>Appeal</a:t>
            </a:r>
            <a:r>
              <a:rPr lang="fr-FR" dirty="0"/>
              <a:t> </a:t>
            </a:r>
            <a:r>
              <a:rPr lang="fr-FR" dirty="0" err="1"/>
              <a:t>confirmed</a:t>
            </a:r>
            <a:r>
              <a:rPr lang="fr-FR" dirty="0"/>
              <a:t> the rejection on the grounds </a:t>
            </a:r>
            <a:r>
              <a:rPr lang="fr-FR" dirty="0" err="1"/>
              <a:t>that</a:t>
            </a:r>
            <a:r>
              <a:rPr lang="fr-FR" dirty="0"/>
              <a:t> the solution </a:t>
            </a:r>
            <a:r>
              <a:rPr lang="fr-FR" dirty="0" err="1"/>
              <a:t>lay</a:t>
            </a:r>
            <a:r>
              <a:rPr lang="fr-FR" dirty="0"/>
              <a:t> in a computer program as </a:t>
            </a:r>
            <a:r>
              <a:rPr lang="fr-FR" dirty="0" err="1"/>
              <a:t>such</a:t>
            </a:r>
            <a:r>
              <a:rPr lang="fr-FR" dirty="0"/>
              <a:t>. This </a:t>
            </a:r>
            <a:r>
              <a:rPr lang="fr-FR" dirty="0" err="1"/>
              <a:t>decision</a:t>
            </a:r>
            <a:r>
              <a:rPr lang="fr-FR" dirty="0"/>
              <a:t> </a:t>
            </a:r>
            <a:r>
              <a:rPr lang="fr-FR" dirty="0" err="1"/>
              <a:t>was</a:t>
            </a:r>
            <a:r>
              <a:rPr lang="fr-FR" dirty="0"/>
              <a:t> set </a:t>
            </a:r>
            <a:r>
              <a:rPr lang="fr-FR" dirty="0" err="1"/>
              <a:t>aside</a:t>
            </a:r>
            <a:r>
              <a:rPr lang="fr-FR" dirty="0"/>
              <a:t> by the </a:t>
            </a:r>
            <a:r>
              <a:rPr lang="fr-FR" dirty="0" err="1"/>
              <a:t>Supreme</a:t>
            </a:r>
            <a:r>
              <a:rPr lang="fr-FR" dirty="0"/>
              <a:t> Court. It </a:t>
            </a:r>
            <a:r>
              <a:rPr lang="fr-FR" dirty="0" err="1"/>
              <a:t>was</a:t>
            </a:r>
            <a:r>
              <a:rPr lang="fr-FR" dirty="0"/>
              <a:t> </a:t>
            </a:r>
            <a:r>
              <a:rPr lang="fr-FR" dirty="0" err="1"/>
              <a:t>judged</a:t>
            </a:r>
            <a:r>
              <a:rPr lang="fr-FR" dirty="0"/>
              <a:t> </a:t>
            </a:r>
            <a:r>
              <a:rPr lang="fr-FR" dirty="0" err="1"/>
              <a:t>that</a:t>
            </a:r>
            <a:r>
              <a:rPr lang="fr-FR" dirty="0"/>
              <a:t> the question </a:t>
            </a:r>
            <a:r>
              <a:rPr lang="fr-FR" dirty="0" err="1"/>
              <a:t>was</a:t>
            </a:r>
            <a:r>
              <a:rPr lang="fr-FR" dirty="0"/>
              <a:t> </a:t>
            </a:r>
            <a:r>
              <a:rPr lang="fr-FR" dirty="0" err="1"/>
              <a:t>whether</a:t>
            </a:r>
            <a:r>
              <a:rPr lang="fr-FR" dirty="0"/>
              <a:t> the </a:t>
            </a:r>
            <a:r>
              <a:rPr lang="fr-FR" dirty="0" err="1"/>
              <a:t>claimed</a:t>
            </a:r>
            <a:r>
              <a:rPr lang="fr-FR" dirty="0"/>
              <a:t> invention </a:t>
            </a:r>
            <a:r>
              <a:rPr lang="fr-FR" dirty="0" err="1"/>
              <a:t>included</a:t>
            </a:r>
            <a:r>
              <a:rPr lang="fr-FR" dirty="0"/>
              <a:t> a </a:t>
            </a:r>
            <a:r>
              <a:rPr lang="fr-FR" dirty="0" err="1"/>
              <a:t>particularity</a:t>
            </a:r>
            <a:r>
              <a:rPr lang="fr-FR" dirty="0"/>
              <a:t> </a:t>
            </a:r>
            <a:r>
              <a:rPr lang="fr-FR" dirty="0" err="1"/>
              <a:t>compared</a:t>
            </a:r>
            <a:r>
              <a:rPr lang="fr-FR" dirty="0"/>
              <a:t> </a:t>
            </a:r>
            <a:r>
              <a:rPr lang="fr-FR" dirty="0" err="1"/>
              <a:t>with</a:t>
            </a:r>
            <a:r>
              <a:rPr lang="fr-FR" dirty="0"/>
              <a:t> the </a:t>
            </a:r>
            <a:r>
              <a:rPr lang="fr-FR" dirty="0" err="1"/>
              <a:t>current</a:t>
            </a:r>
            <a:r>
              <a:rPr lang="fr-FR" dirty="0"/>
              <a:t> </a:t>
            </a:r>
            <a:r>
              <a:rPr lang="fr-FR" dirty="0" err="1"/>
              <a:t>functioning</a:t>
            </a:r>
            <a:r>
              <a:rPr lang="fr-FR" dirty="0"/>
              <a:t> of a computer.</a:t>
            </a:r>
          </a:p>
          <a:p>
            <a:pPr lvl="1" algn="just"/>
            <a:endParaRPr lang="fr-FR" dirty="0"/>
          </a:p>
        </p:txBody>
      </p:sp>
    </p:spTree>
    <p:extLst>
      <p:ext uri="{BB962C8B-B14F-4D97-AF65-F5344CB8AC3E}">
        <p14:creationId xmlns:p14="http://schemas.microsoft.com/office/powerpoint/2010/main" val="817275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The any hardware approach 1/4</a:t>
            </a:r>
            <a:endParaRPr lang="fr-FR" dirty="0"/>
          </a:p>
        </p:txBody>
      </p:sp>
      <p:sp>
        <p:nvSpPr>
          <p:cNvPr id="3" name="Espace réservé du contenu 2"/>
          <p:cNvSpPr>
            <a:spLocks noGrp="1"/>
          </p:cNvSpPr>
          <p:nvPr>
            <p:ph idx="1"/>
          </p:nvPr>
        </p:nvSpPr>
        <p:spPr/>
        <p:txBody>
          <a:bodyPr>
            <a:normAutofit/>
          </a:bodyPr>
          <a:lstStyle/>
          <a:p>
            <a:pPr algn="just"/>
            <a:r>
              <a:rPr lang="en-GB" dirty="0"/>
              <a:t>The use of conventional technical means, such as the computer implementation of a method, is sufficient to justify the technical character (EPO, T 258/3, </a:t>
            </a:r>
            <a:r>
              <a:rPr lang="en-GB" i="1" dirty="0"/>
              <a:t>Hitachi</a:t>
            </a:r>
            <a:r>
              <a:rPr lang="en-GB" dirty="0"/>
              <a:t>,</a:t>
            </a:r>
            <a:r>
              <a:rPr lang="en-GB" i="1" dirty="0"/>
              <a:t> </a:t>
            </a:r>
            <a:r>
              <a:rPr lang="en-GB" dirty="0"/>
              <a:t>2004).</a:t>
            </a:r>
          </a:p>
          <a:p>
            <a:pPr lvl="1" algn="just">
              <a:buFont typeface="Wingdings" pitchFamily="2" charset="2"/>
              <a:buChar char="Ø"/>
            </a:pPr>
            <a:r>
              <a:rPr lang="en-GB" dirty="0"/>
              <a:t>Claiming known technical means into the claim is sufficient to ensure the technical character of the invention.</a:t>
            </a:r>
            <a:endParaRPr lang="fr-FR" dirty="0"/>
          </a:p>
          <a:p>
            <a:endParaRPr lang="en-GB" dirty="0"/>
          </a:p>
        </p:txBody>
      </p:sp>
    </p:spTree>
    <p:extLst>
      <p:ext uri="{BB962C8B-B14F-4D97-AF65-F5344CB8AC3E}">
        <p14:creationId xmlns:p14="http://schemas.microsoft.com/office/powerpoint/2010/main" val="307260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The any hardware approach 2/4</a:t>
            </a:r>
            <a:endParaRPr lang="fr-FR" dirty="0"/>
          </a:p>
        </p:txBody>
      </p:sp>
      <p:sp>
        <p:nvSpPr>
          <p:cNvPr id="3" name="Espace réservé du contenu 2"/>
          <p:cNvSpPr>
            <a:spLocks noGrp="1"/>
          </p:cNvSpPr>
          <p:nvPr>
            <p:ph idx="1"/>
          </p:nvPr>
        </p:nvSpPr>
        <p:spPr/>
        <p:txBody>
          <a:bodyPr/>
          <a:lstStyle/>
          <a:p>
            <a:r>
              <a:rPr lang="en-GB" dirty="0"/>
              <a:t>In France, only two decisions refer to a test relating to the any hardware approach: </a:t>
            </a:r>
            <a:r>
              <a:rPr lang="en-GB" dirty="0" err="1"/>
              <a:t>Infomil</a:t>
            </a:r>
            <a:r>
              <a:rPr lang="en-GB" dirty="0"/>
              <a:t> v. Atos</a:t>
            </a:r>
            <a:r>
              <a:rPr lang="fr-FR" dirty="0"/>
              <a:t>.</a:t>
            </a:r>
          </a:p>
          <a:p>
            <a:r>
              <a:rPr lang="en-GB" dirty="0"/>
              <a:t>The invention claimed related to a </a:t>
            </a:r>
            <a:r>
              <a:rPr lang="en-US" dirty="0"/>
              <a:t>method and apparatus for the selective distribution of discount coupons</a:t>
            </a:r>
          </a:p>
          <a:p>
            <a:r>
              <a:rPr lang="en-US" dirty="0"/>
              <a:t> </a:t>
            </a:r>
            <a:r>
              <a:rPr lang="en-GB" dirty="0"/>
              <a:t>It was considered that the intellectual method performed by the device did not prevent the invention from being patentable in relation to said device. It was the lack of inventive step that led to the revocation of the patent.</a:t>
            </a:r>
            <a:endParaRPr lang="fr-FR" dirty="0"/>
          </a:p>
          <a:p>
            <a:endParaRPr lang="fr-FR" dirty="0"/>
          </a:p>
        </p:txBody>
      </p:sp>
    </p:spTree>
    <p:extLst>
      <p:ext uri="{BB962C8B-B14F-4D97-AF65-F5344CB8AC3E}">
        <p14:creationId xmlns:p14="http://schemas.microsoft.com/office/powerpoint/2010/main" val="787435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The any hardware approach 3/4</a:t>
            </a:r>
            <a:endParaRPr lang="fr-FR" dirty="0"/>
          </a:p>
        </p:txBody>
      </p:sp>
      <p:sp>
        <p:nvSpPr>
          <p:cNvPr id="3" name="Espace réservé du contenu 2"/>
          <p:cNvSpPr>
            <a:spLocks noGrp="1"/>
          </p:cNvSpPr>
          <p:nvPr>
            <p:ph idx="1"/>
          </p:nvPr>
        </p:nvSpPr>
        <p:spPr/>
        <p:txBody>
          <a:bodyPr>
            <a:normAutofit fontScale="85000" lnSpcReduction="20000"/>
          </a:bodyPr>
          <a:lstStyle/>
          <a:p>
            <a:pPr algn="just"/>
            <a:r>
              <a:rPr lang="en-US" dirty="0"/>
              <a:t>In England, the Court of Appeal rejected the any hardware approach in </a:t>
            </a:r>
            <a:r>
              <a:rPr lang="en-US" dirty="0" err="1"/>
              <a:t>Aerotel</a:t>
            </a:r>
            <a:r>
              <a:rPr lang="en-US" dirty="0"/>
              <a:t> case (CA, 2006).</a:t>
            </a:r>
          </a:p>
          <a:p>
            <a:pPr lvl="1" algn="just">
              <a:buFont typeface="Wingdings" pitchFamily="2" charset="2"/>
              <a:buChar char="Ø"/>
            </a:pPr>
            <a:r>
              <a:rPr lang="en-US" dirty="0"/>
              <a:t>According to Judge Jacob, the approach developed by the EPO in the case T 258/03 was not "intellectually honest". </a:t>
            </a:r>
          </a:p>
          <a:p>
            <a:pPr algn="just"/>
            <a:r>
              <a:rPr lang="en-US" dirty="0"/>
              <a:t>The Court of Appeal has, however, brought the English position closer to that of the EPO in Symbian case: the claimed invention engendered a technical effect consisting in the modification of the internal functioning of the computer that produced the implementation of the program</a:t>
            </a:r>
            <a:r>
              <a:rPr lang="fr-FR" dirty="0"/>
              <a:t>.</a:t>
            </a:r>
            <a:r>
              <a:rPr lang="en-US" dirty="0"/>
              <a:t> </a:t>
            </a:r>
          </a:p>
          <a:p>
            <a:r>
              <a:rPr lang="en-US" dirty="0"/>
              <a:t>In AT&amp;T Knowledge Ventures case (2009), Judge </a:t>
            </a:r>
            <a:r>
              <a:rPr lang="en-US" dirty="0" err="1"/>
              <a:t>Lewison</a:t>
            </a:r>
            <a:r>
              <a:rPr lang="en-US" dirty="0"/>
              <a:t> clarified what were the four signposts of the technical effect:</a:t>
            </a:r>
          </a:p>
          <a:p>
            <a:pPr lvl="1">
              <a:buFont typeface="Wingdings" pitchFamily="2" charset="2"/>
              <a:buChar char="Ø"/>
            </a:pPr>
            <a:r>
              <a:rPr lang="en-US" dirty="0"/>
              <a:t>if the process has a technical effect outside of the computer;</a:t>
            </a:r>
          </a:p>
          <a:p>
            <a:pPr lvl="1">
              <a:buFont typeface="Wingdings" pitchFamily="2" charset="2"/>
              <a:buChar char="Ø"/>
            </a:pPr>
            <a:r>
              <a:rPr lang="en-US" dirty="0"/>
              <a:t>if the technical effect is at the level of the architecture of the computer, in other words if the technical effect is produced without taking account of the data or applications;</a:t>
            </a:r>
          </a:p>
          <a:p>
            <a:pPr lvl="1">
              <a:buFont typeface="Wingdings" pitchFamily="2" charset="2"/>
              <a:buChar char="Ø"/>
            </a:pPr>
            <a:r>
              <a:rPr lang="en-US" dirty="0"/>
              <a:t>if there is an increase in the speed or the reliability of the computer;</a:t>
            </a:r>
          </a:p>
          <a:p>
            <a:pPr lvl="1">
              <a:buFont typeface="Wingdings" pitchFamily="2" charset="2"/>
              <a:buChar char="Ø"/>
            </a:pPr>
            <a:r>
              <a:rPr lang="en-US" dirty="0"/>
              <a:t>if the technical problem is overcome and not bypassed</a:t>
            </a:r>
            <a:r>
              <a:rPr lang="fr-FR" dirty="0"/>
              <a:t>.</a:t>
            </a:r>
          </a:p>
        </p:txBody>
      </p:sp>
    </p:spTree>
    <p:extLst>
      <p:ext uri="{BB962C8B-B14F-4D97-AF65-F5344CB8AC3E}">
        <p14:creationId xmlns:p14="http://schemas.microsoft.com/office/powerpoint/2010/main" val="2500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The any hardware </a:t>
            </a:r>
            <a:r>
              <a:rPr lang="en-GB" b="1"/>
              <a:t>approach 4/4</a:t>
            </a:r>
            <a:endParaRPr lang="fr-FR" dirty="0"/>
          </a:p>
        </p:txBody>
      </p:sp>
      <p:sp>
        <p:nvSpPr>
          <p:cNvPr id="3" name="Espace réservé du contenu 2"/>
          <p:cNvSpPr>
            <a:spLocks noGrp="1"/>
          </p:cNvSpPr>
          <p:nvPr>
            <p:ph idx="1"/>
          </p:nvPr>
        </p:nvSpPr>
        <p:spPr/>
        <p:txBody>
          <a:bodyPr/>
          <a:lstStyle/>
          <a:p>
            <a:pPr algn="just"/>
            <a:r>
              <a:rPr lang="en-US" dirty="0"/>
              <a:t>In Germany, the </a:t>
            </a:r>
            <a:r>
              <a:rPr lang="en-US" i="1" dirty="0" err="1"/>
              <a:t>Bundesgerichtshof</a:t>
            </a:r>
            <a:r>
              <a:rPr lang="en-US" dirty="0"/>
              <a:t> has adopted an approach like the approach of the EPO in a decision rendered in 2006</a:t>
            </a:r>
            <a:r>
              <a:rPr lang="fr-FR" dirty="0"/>
              <a:t> (BGH, 7 March 2006, </a:t>
            </a:r>
            <a:r>
              <a:rPr lang="fr-FR" dirty="0" err="1"/>
              <a:t>Voraus</a:t>
            </a:r>
            <a:r>
              <a:rPr lang="fr-FR" dirty="0"/>
              <a:t> </a:t>
            </a:r>
            <a:r>
              <a:rPr lang="fr-FR" dirty="0" err="1"/>
              <a:t>bezahlten</a:t>
            </a:r>
            <a:r>
              <a:rPr lang="fr-FR" dirty="0"/>
              <a:t> </a:t>
            </a:r>
            <a:r>
              <a:rPr lang="fr-FR" dirty="0" err="1"/>
              <a:t>Telefonanrufen</a:t>
            </a:r>
            <a:r>
              <a:rPr lang="fr-FR" dirty="0"/>
              <a:t>) :</a:t>
            </a:r>
          </a:p>
          <a:p>
            <a:pPr lvl="1" algn="just">
              <a:buFont typeface="Wingdings" pitchFamily="2" charset="2"/>
              <a:buChar char="Ø"/>
            </a:pPr>
            <a:r>
              <a:rPr lang="en-US" dirty="0"/>
              <a:t>The claimed invention was identical to the one claimed in the </a:t>
            </a:r>
            <a:r>
              <a:rPr lang="en-US" i="1" dirty="0" err="1"/>
              <a:t>Aerotel</a:t>
            </a:r>
            <a:r>
              <a:rPr lang="en-US" dirty="0"/>
              <a:t> case. It was a system that allowed telephone calls with any type of device thanks to a special prepaid code.</a:t>
            </a:r>
          </a:p>
          <a:p>
            <a:pPr lvl="1" algn="just">
              <a:buFont typeface="Wingdings" pitchFamily="2" charset="2"/>
              <a:buChar char="Ø"/>
            </a:pPr>
            <a:r>
              <a:rPr lang="en-US" dirty="0"/>
              <a:t>The Court found that the presence of known technical means guaranteed the technical character of the invention.</a:t>
            </a:r>
            <a:r>
              <a:rPr lang="fr-FR" dirty="0"/>
              <a:t> </a:t>
            </a:r>
          </a:p>
        </p:txBody>
      </p:sp>
    </p:spTree>
    <p:extLst>
      <p:ext uri="{BB962C8B-B14F-4D97-AF65-F5344CB8AC3E}">
        <p14:creationId xmlns:p14="http://schemas.microsoft.com/office/powerpoint/2010/main" val="553146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034CB634-684C-4646-8B4B-FF8848A21D77}"/>
              </a:ext>
            </a:extLst>
          </p:cNvPr>
          <p:cNvSpPr>
            <a:spLocks noGrp="1"/>
          </p:cNvSpPr>
          <p:nvPr>
            <p:ph type="title"/>
          </p:nvPr>
        </p:nvSpPr>
        <p:spPr>
          <a:xfrm>
            <a:off x="662503" y="404664"/>
            <a:ext cx="6858000" cy="1194650"/>
          </a:xfrm>
        </p:spPr>
        <p:txBody>
          <a:bodyPr>
            <a:normAutofit fontScale="90000"/>
          </a:bodyPr>
          <a:lstStyle/>
          <a:p>
            <a:r>
              <a:rPr lang="en-US" dirty="0">
                <a:cs typeface="Calibri" panose="020F0502020204030204" pitchFamily="34" charset="0"/>
              </a:rPr>
              <a:t>EXAMPLES OF FRENCH </a:t>
            </a:r>
            <a:br>
              <a:rPr lang="en-US" dirty="0">
                <a:cs typeface="Calibri" panose="020F0502020204030204" pitchFamily="34" charset="0"/>
              </a:rPr>
            </a:br>
            <a:r>
              <a:rPr lang="en-US" dirty="0">
                <a:cs typeface="Calibri" panose="020F0502020204030204" pitchFamily="34" charset="0"/>
              </a:rPr>
              <a:t>CASES</a:t>
            </a:r>
            <a:br>
              <a:rPr lang="en-US" dirty="0">
                <a:cs typeface="Calibri" panose="020F0502020204030204" pitchFamily="34" charset="0"/>
              </a:rPr>
            </a:br>
            <a:r>
              <a:rPr lang="en-US" dirty="0">
                <a:cs typeface="Calibri" panose="020F0502020204030204" pitchFamily="34" charset="0"/>
              </a:rPr>
              <a:t>1/2</a:t>
            </a:r>
            <a:endParaRPr lang="fr-FR" dirty="0">
              <a:cs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01982EE4-B41C-4FED-B170-7DD27A68A623}"/>
              </a:ext>
            </a:extLst>
          </p:cNvPr>
          <p:cNvSpPr>
            <a:spLocks noGrp="1"/>
          </p:cNvSpPr>
          <p:nvPr>
            <p:ph type="sldNum" sz="quarter" idx="12"/>
          </p:nvPr>
        </p:nvSpPr>
        <p:spPr/>
        <p:txBody>
          <a:bodyPr/>
          <a:lstStyle/>
          <a:p>
            <a:fld id="{6E67BBFD-CA1C-4A53-888B-7DA3CB0AEDFA}" type="slidenum">
              <a:rPr lang="fr-FR" smtClean="0"/>
              <a:pPr/>
              <a:t>25</a:t>
            </a:fld>
            <a:endParaRPr lang="fr-FR"/>
          </a:p>
        </p:txBody>
      </p:sp>
    </p:spTree>
    <p:extLst>
      <p:ext uri="{BB962C8B-B14F-4D97-AF65-F5344CB8AC3E}">
        <p14:creationId xmlns:p14="http://schemas.microsoft.com/office/powerpoint/2010/main" val="353070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4294967295"/>
          </p:nvPr>
        </p:nvSpPr>
        <p:spPr>
          <a:xfrm>
            <a:off x="490876" y="1484784"/>
            <a:ext cx="8041564" cy="4823941"/>
          </a:xfrm>
        </p:spPr>
        <p:txBody>
          <a:bodyPr/>
          <a:lstStyle/>
          <a:p>
            <a:pPr marL="0" indent="0" fontAlgn="auto">
              <a:spcAft>
                <a:spcPts val="0"/>
              </a:spcAft>
              <a:buNone/>
              <a:defRPr/>
            </a:pPr>
            <a:r>
              <a:rPr lang="fr-FR" sz="2400" dirty="0">
                <a:solidFill>
                  <a:schemeClr val="accent1">
                    <a:lumMod val="75000"/>
                  </a:schemeClr>
                </a:solidFill>
              </a:rPr>
              <a:t>Paris first instance court, </a:t>
            </a:r>
            <a:r>
              <a:rPr lang="fr-FR" sz="2400" dirty="0" err="1">
                <a:solidFill>
                  <a:schemeClr val="accent1">
                    <a:lumMod val="75000"/>
                  </a:schemeClr>
                </a:solidFill>
              </a:rPr>
              <a:t>November</a:t>
            </a:r>
            <a:r>
              <a:rPr lang="fr-FR" sz="2400" dirty="0">
                <a:solidFill>
                  <a:schemeClr val="accent1">
                    <a:lumMod val="75000"/>
                  </a:schemeClr>
                </a:solidFill>
              </a:rPr>
              <a:t> 18, 2016,  </a:t>
            </a:r>
            <a:r>
              <a:rPr lang="fr-FR" sz="2400" b="1" dirty="0" err="1">
                <a:solidFill>
                  <a:schemeClr val="accent1">
                    <a:lumMod val="75000"/>
                  </a:schemeClr>
                </a:solidFill>
              </a:rPr>
              <a:t>Xaga</a:t>
            </a:r>
            <a:r>
              <a:rPr lang="fr-FR" sz="2400" dirty="0">
                <a:solidFill>
                  <a:schemeClr val="accent1">
                    <a:lumMod val="75000"/>
                  </a:schemeClr>
                </a:solidFill>
              </a:rPr>
              <a:t> Network SAS et al. v. </a:t>
            </a:r>
            <a:r>
              <a:rPr lang="fr-FR" sz="2400" dirty="0" err="1">
                <a:solidFill>
                  <a:schemeClr val="accent1">
                    <a:lumMod val="75000"/>
                  </a:schemeClr>
                </a:solidFill>
              </a:rPr>
              <a:t>Ewalia</a:t>
            </a:r>
            <a:r>
              <a:rPr lang="fr-FR" sz="2400" dirty="0">
                <a:solidFill>
                  <a:schemeClr val="accent1">
                    <a:lumMod val="75000"/>
                  </a:schemeClr>
                </a:solidFill>
              </a:rPr>
              <a:t> et al.</a:t>
            </a:r>
          </a:p>
          <a:p>
            <a:pPr marL="355600" indent="0" fontAlgn="auto">
              <a:spcAft>
                <a:spcPts val="0"/>
              </a:spcAft>
              <a:buNone/>
              <a:defRPr/>
            </a:pPr>
            <a:r>
              <a:rPr lang="en-US" sz="2000" b="1" dirty="0"/>
              <a:t>Invention</a:t>
            </a:r>
            <a:endParaRPr lang="en-US" sz="2000" dirty="0"/>
          </a:p>
          <a:p>
            <a:pPr marL="698500" fontAlgn="auto">
              <a:spcAft>
                <a:spcPts val="0"/>
              </a:spcAft>
              <a:buFont typeface="Arial" panose="020B0604020202020204" pitchFamily="34" charset="0"/>
              <a:buChar char="•"/>
              <a:defRPr/>
            </a:pPr>
            <a:r>
              <a:rPr lang="en-US" sz="2000" dirty="0"/>
              <a:t>system allowing users to easily customize generic applications without any coding, such that users need not be skilled programmers</a:t>
            </a:r>
          </a:p>
          <a:p>
            <a:pPr marL="698500" fontAlgn="auto">
              <a:spcAft>
                <a:spcPts val="0"/>
              </a:spcAft>
              <a:buFont typeface="Arial" panose="020B0604020202020204" pitchFamily="34" charset="0"/>
              <a:buChar char="•"/>
              <a:defRPr/>
            </a:pPr>
            <a:r>
              <a:rPr lang="en-US" sz="2000" dirty="0"/>
              <a:t>customizable and adaptable development of preconfigured applications by a simple activation-deactivation of modules</a:t>
            </a:r>
          </a:p>
          <a:p>
            <a:pPr marL="698500" fontAlgn="auto">
              <a:spcAft>
                <a:spcPts val="0"/>
              </a:spcAft>
              <a:buFont typeface="Arial" panose="020B0604020202020204" pitchFamily="34" charset="0"/>
              <a:buChar char="•"/>
              <a:defRPr/>
            </a:pPr>
            <a:endParaRPr lang="fr-FR" sz="2000" dirty="0">
              <a:solidFill>
                <a:srgbClr val="767A7D"/>
              </a:solidFill>
            </a:endParaRPr>
          </a:p>
          <a:p>
            <a:pPr marL="0" indent="0" fontAlgn="auto">
              <a:spcAft>
                <a:spcPts val="0"/>
              </a:spcAft>
              <a:buNone/>
              <a:defRPr/>
            </a:pPr>
            <a:endParaRPr lang="fr-FR" dirty="0"/>
          </a:p>
        </p:txBody>
      </p:sp>
      <p:sp>
        <p:nvSpPr>
          <p:cNvPr id="13" name="Titre 2">
            <a:extLst>
              <a:ext uri="{FF2B5EF4-FFF2-40B4-BE49-F238E27FC236}">
                <a16:creationId xmlns:a16="http://schemas.microsoft.com/office/drawing/2014/main" id="{FBD1FCA8-8272-46CB-B5DA-0312569E1A61}"/>
              </a:ext>
            </a:extLst>
          </p:cNvPr>
          <p:cNvSpPr txBox="1">
            <a:spLocks/>
          </p:cNvSpPr>
          <p:nvPr/>
        </p:nvSpPr>
        <p:spPr bwMode="auto">
          <a:xfrm>
            <a:off x="251520" y="0"/>
            <a:ext cx="8892480"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a:bodyPr>
          <a:lstStyle>
            <a:lvl1pPr algn="l" rtl="0" eaLnBrk="1" fontAlgn="base" hangingPunct="1">
              <a:spcBef>
                <a:spcPct val="0"/>
              </a:spcBef>
              <a:spcAft>
                <a:spcPct val="0"/>
              </a:spcAft>
              <a:defRPr sz="4400">
                <a:solidFill>
                  <a:srgbClr val="3C5476"/>
                </a:solidFill>
                <a:latin typeface="Calibri" panose="020F0502020204030204" pitchFamily="34" charset="0"/>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a:lstStyle>
          <a:p>
            <a:r>
              <a:rPr lang="en-US" altLang="fr-FR" sz="4000" dirty="0"/>
              <a:t>Programming: the French case</a:t>
            </a:r>
            <a:endParaRPr lang="en-US" sz="4000" kern="0" dirty="0">
              <a:cs typeface="Calibri" panose="020F0502020204030204" pitchFamily="34" charset="0"/>
            </a:endParaRPr>
          </a:p>
        </p:txBody>
      </p:sp>
      <p:pic>
        <p:nvPicPr>
          <p:cNvPr id="2" name="Picture 4" descr="Programmeur, Programmation, Code, Travail, Ordinateur">
            <a:extLst>
              <a:ext uri="{FF2B5EF4-FFF2-40B4-BE49-F238E27FC236}">
                <a16:creationId xmlns:a16="http://schemas.microsoft.com/office/drawing/2014/main" id="{7FA84B9C-1341-4C6B-9665-E0D3268ADA7B}"/>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2062040">
            <a:off x="6509618" y="4289132"/>
            <a:ext cx="1418183" cy="9853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ésultat de recherche d'images pour &quot;ntt docomo delete icon&quot;">
            <a:extLst>
              <a:ext uri="{FF2B5EF4-FFF2-40B4-BE49-F238E27FC236}">
                <a16:creationId xmlns:a16="http://schemas.microsoft.com/office/drawing/2014/main" id="{B8EC5F80-C75B-4705-BB38-5340B3D56C59}"/>
              </a:ext>
            </a:extLst>
          </p:cNvPr>
          <p:cNvPicPr>
            <a:picLocks noChangeAspect="1" noChangeArrowheads="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841608" y="5345661"/>
            <a:ext cx="1323051" cy="1323051"/>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numéro de diapositive 3">
            <a:extLst>
              <a:ext uri="{FF2B5EF4-FFF2-40B4-BE49-F238E27FC236}">
                <a16:creationId xmlns:a16="http://schemas.microsoft.com/office/drawing/2014/main" id="{111F1032-372B-475A-9B03-E26E156A034F}"/>
              </a:ext>
            </a:extLst>
          </p:cNvPr>
          <p:cNvSpPr>
            <a:spLocks noGrp="1"/>
          </p:cNvSpPr>
          <p:nvPr>
            <p:ph type="sldNum" sz="quarter" idx="12"/>
          </p:nvPr>
        </p:nvSpPr>
        <p:spPr>
          <a:xfrm>
            <a:off x="6553200" y="6248400"/>
            <a:ext cx="2133600" cy="457200"/>
          </a:xfrm>
        </p:spPr>
        <p:txBody>
          <a:bodyPr/>
          <a:lstStyle/>
          <a:p>
            <a:fld id="{6E67BBFD-CA1C-4A53-888B-7DA3CB0AEDFA}" type="slidenum">
              <a:rPr lang="fr-FR" smtClean="0">
                <a:latin typeface="Calibri" panose="020F0502020204030204" pitchFamily="34" charset="0"/>
                <a:cs typeface="Calibri" panose="020F0502020204030204" pitchFamily="34" charset="0"/>
              </a:rPr>
              <a:pPr/>
              <a:t>26</a:t>
            </a:fld>
            <a:endParaRPr lang="fr-FR">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951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4294967295"/>
          </p:nvPr>
        </p:nvSpPr>
        <p:spPr>
          <a:xfrm>
            <a:off x="490876" y="1484784"/>
            <a:ext cx="8041564" cy="4823941"/>
          </a:xfrm>
        </p:spPr>
        <p:txBody>
          <a:bodyPr/>
          <a:lstStyle/>
          <a:p>
            <a:pPr marL="0" indent="0" fontAlgn="auto">
              <a:spcAft>
                <a:spcPts val="0"/>
              </a:spcAft>
              <a:buNone/>
              <a:defRPr/>
            </a:pPr>
            <a:r>
              <a:rPr lang="fr-FR" sz="2400" dirty="0">
                <a:solidFill>
                  <a:schemeClr val="accent1">
                    <a:lumMod val="75000"/>
                  </a:schemeClr>
                </a:solidFill>
              </a:rPr>
              <a:t>Paris first instance court, </a:t>
            </a:r>
            <a:r>
              <a:rPr lang="fr-FR" sz="2400" dirty="0" err="1">
                <a:solidFill>
                  <a:schemeClr val="accent1">
                    <a:lumMod val="75000"/>
                  </a:schemeClr>
                </a:solidFill>
              </a:rPr>
              <a:t>November</a:t>
            </a:r>
            <a:r>
              <a:rPr lang="fr-FR" sz="2400" dirty="0">
                <a:solidFill>
                  <a:schemeClr val="accent1">
                    <a:lumMod val="75000"/>
                  </a:schemeClr>
                </a:solidFill>
              </a:rPr>
              <a:t> 18, 2016,  </a:t>
            </a:r>
            <a:r>
              <a:rPr lang="fr-FR" sz="2400" b="1" dirty="0" err="1">
                <a:solidFill>
                  <a:schemeClr val="accent1">
                    <a:lumMod val="75000"/>
                  </a:schemeClr>
                </a:solidFill>
              </a:rPr>
              <a:t>Xaga</a:t>
            </a:r>
            <a:r>
              <a:rPr lang="fr-FR" sz="2400" dirty="0">
                <a:solidFill>
                  <a:schemeClr val="accent1">
                    <a:lumMod val="75000"/>
                  </a:schemeClr>
                </a:solidFill>
              </a:rPr>
              <a:t> Network SAS et al. v. </a:t>
            </a:r>
            <a:r>
              <a:rPr lang="fr-FR" sz="2400" dirty="0" err="1">
                <a:solidFill>
                  <a:schemeClr val="accent1">
                    <a:lumMod val="75000"/>
                  </a:schemeClr>
                </a:solidFill>
              </a:rPr>
              <a:t>Ewalia</a:t>
            </a:r>
            <a:r>
              <a:rPr lang="fr-FR" sz="2400" dirty="0">
                <a:solidFill>
                  <a:schemeClr val="accent1">
                    <a:lumMod val="75000"/>
                  </a:schemeClr>
                </a:solidFill>
              </a:rPr>
              <a:t> et al.</a:t>
            </a:r>
          </a:p>
          <a:p>
            <a:pPr marL="355600" indent="0" fontAlgn="auto">
              <a:spcAft>
                <a:spcPts val="0"/>
              </a:spcAft>
              <a:buNone/>
              <a:defRPr/>
            </a:pPr>
            <a:r>
              <a:rPr lang="en-US" sz="2000" b="1" dirty="0"/>
              <a:t>Invention</a:t>
            </a:r>
            <a:endParaRPr lang="en-US" sz="2000" dirty="0"/>
          </a:p>
          <a:p>
            <a:pPr marL="698500" fontAlgn="auto">
              <a:spcAft>
                <a:spcPts val="0"/>
              </a:spcAft>
              <a:buFont typeface="Arial" panose="020B0604020202020204" pitchFamily="34" charset="0"/>
              <a:buChar char="•"/>
              <a:defRPr/>
            </a:pPr>
            <a:r>
              <a:rPr lang="en-US" sz="2000" dirty="0"/>
              <a:t>system allowing users to easily customize generic applications without any coding, such that users need not be skilled programmers</a:t>
            </a:r>
          </a:p>
          <a:p>
            <a:pPr marL="698500" fontAlgn="auto">
              <a:spcAft>
                <a:spcPts val="0"/>
              </a:spcAft>
              <a:buFont typeface="Arial" panose="020B0604020202020204" pitchFamily="34" charset="0"/>
              <a:buChar char="•"/>
              <a:defRPr/>
            </a:pPr>
            <a:r>
              <a:rPr lang="en-US" sz="2000" dirty="0"/>
              <a:t>customizable and adaptable development of preconfigured applications by a simple activation-deactivation of modules</a:t>
            </a:r>
          </a:p>
          <a:p>
            <a:pPr marL="698500" fontAlgn="auto">
              <a:spcAft>
                <a:spcPts val="0"/>
              </a:spcAft>
              <a:buFont typeface="Arial" panose="020B0604020202020204" pitchFamily="34" charset="0"/>
              <a:buChar char="•"/>
              <a:defRPr/>
            </a:pPr>
            <a:endParaRPr lang="fr-FR" sz="2000" dirty="0">
              <a:solidFill>
                <a:srgbClr val="767A7D"/>
              </a:solidFill>
            </a:endParaRPr>
          </a:p>
          <a:p>
            <a:pPr marL="0" indent="0" fontAlgn="auto">
              <a:spcAft>
                <a:spcPts val="0"/>
              </a:spcAft>
              <a:buNone/>
              <a:defRPr/>
            </a:pPr>
            <a:endParaRPr lang="fr-FR" dirty="0"/>
          </a:p>
        </p:txBody>
      </p:sp>
      <p:pic>
        <p:nvPicPr>
          <p:cNvPr id="7" name="Picture 4" descr="http://www.clker.com/cliparts/e/l/i/0/s/E/not-checked-checked-and-unchecked-md.png">
            <a:extLst>
              <a:ext uri="{FF2B5EF4-FFF2-40B4-BE49-F238E27FC236}">
                <a16:creationId xmlns:a16="http://schemas.microsoft.com/office/drawing/2014/main" id="{07919628-D19E-4009-B791-79222F1A183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939"/>
          <a:stretch/>
        </p:blipFill>
        <p:spPr bwMode="auto">
          <a:xfrm>
            <a:off x="603609" y="4894238"/>
            <a:ext cx="439999" cy="5442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4237346-E082-4C9C-976D-B7696E4805EC}"/>
              </a:ext>
            </a:extLst>
          </p:cNvPr>
          <p:cNvSpPr/>
          <p:nvPr/>
        </p:nvSpPr>
        <p:spPr>
          <a:xfrm>
            <a:off x="1043608" y="4950942"/>
            <a:ext cx="5336534" cy="430887"/>
          </a:xfrm>
          <a:prstGeom prst="rect">
            <a:avLst/>
          </a:prstGeom>
        </p:spPr>
        <p:txBody>
          <a:bodyPr wrap="square">
            <a:spAutoFit/>
          </a:bodyPr>
          <a:lstStyle/>
          <a:p>
            <a:r>
              <a:rPr lang="en-US" sz="2200" dirty="0">
                <a:solidFill>
                  <a:schemeClr val="accent1">
                    <a:lumMod val="50000"/>
                  </a:schemeClr>
                </a:solidFill>
                <a:latin typeface="Impact" panose="020B0806030902050204" pitchFamily="34" charset="0"/>
              </a:rPr>
              <a:t>Making programming easier: not technical</a:t>
            </a:r>
          </a:p>
        </p:txBody>
      </p:sp>
      <p:sp>
        <p:nvSpPr>
          <p:cNvPr id="13" name="Titre 2">
            <a:extLst>
              <a:ext uri="{FF2B5EF4-FFF2-40B4-BE49-F238E27FC236}">
                <a16:creationId xmlns:a16="http://schemas.microsoft.com/office/drawing/2014/main" id="{FBD1FCA8-8272-46CB-B5DA-0312569E1A61}"/>
              </a:ext>
            </a:extLst>
          </p:cNvPr>
          <p:cNvSpPr txBox="1">
            <a:spLocks/>
          </p:cNvSpPr>
          <p:nvPr/>
        </p:nvSpPr>
        <p:spPr bwMode="auto">
          <a:xfrm>
            <a:off x="251520" y="0"/>
            <a:ext cx="8892480"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a:bodyPr>
          <a:lstStyle>
            <a:lvl1pPr algn="l" rtl="0" eaLnBrk="1" fontAlgn="base" hangingPunct="1">
              <a:spcBef>
                <a:spcPct val="0"/>
              </a:spcBef>
              <a:spcAft>
                <a:spcPct val="0"/>
              </a:spcAft>
              <a:defRPr sz="4400">
                <a:solidFill>
                  <a:srgbClr val="3C5476"/>
                </a:solidFill>
                <a:latin typeface="Calibri" panose="020F0502020204030204" pitchFamily="34" charset="0"/>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a:lstStyle>
          <a:p>
            <a:r>
              <a:rPr lang="en-US" altLang="fr-FR" sz="4000" dirty="0"/>
              <a:t>Programming: the French case</a:t>
            </a:r>
            <a:endParaRPr lang="en-US" sz="4000" kern="0" dirty="0">
              <a:cs typeface="Calibri" panose="020F0502020204030204" pitchFamily="34" charset="0"/>
            </a:endParaRPr>
          </a:p>
        </p:txBody>
      </p:sp>
      <p:sp>
        <p:nvSpPr>
          <p:cNvPr id="9" name="Espace réservé du numéro de diapositive 3">
            <a:extLst>
              <a:ext uri="{FF2B5EF4-FFF2-40B4-BE49-F238E27FC236}">
                <a16:creationId xmlns:a16="http://schemas.microsoft.com/office/drawing/2014/main" id="{111F1032-372B-475A-9B03-E26E156A034F}"/>
              </a:ext>
            </a:extLst>
          </p:cNvPr>
          <p:cNvSpPr>
            <a:spLocks noGrp="1"/>
          </p:cNvSpPr>
          <p:nvPr>
            <p:ph type="sldNum" sz="quarter" idx="12"/>
          </p:nvPr>
        </p:nvSpPr>
        <p:spPr>
          <a:xfrm>
            <a:off x="6553200" y="6248400"/>
            <a:ext cx="2133600" cy="457200"/>
          </a:xfrm>
        </p:spPr>
        <p:txBody>
          <a:bodyPr/>
          <a:lstStyle/>
          <a:p>
            <a:fld id="{6E67BBFD-CA1C-4A53-888B-7DA3CB0AEDFA}" type="slidenum">
              <a:rPr lang="fr-FR" smtClean="0">
                <a:latin typeface="Calibri" panose="020F0502020204030204" pitchFamily="34" charset="0"/>
                <a:cs typeface="Calibri" panose="020F0502020204030204" pitchFamily="34" charset="0"/>
              </a:rPr>
              <a:pPr/>
              <a:t>27</a:t>
            </a:fld>
            <a:endParaRPr lang="fr-FR">
              <a:latin typeface="Calibri" panose="020F0502020204030204" pitchFamily="34" charset="0"/>
              <a:cs typeface="Calibri" panose="020F0502020204030204" pitchFamily="34" charset="0"/>
            </a:endParaRPr>
          </a:p>
        </p:txBody>
      </p:sp>
      <p:pic>
        <p:nvPicPr>
          <p:cNvPr id="12" name="Picture 4" descr="Programmeur, Programmation, Code, Travail, Ordinateur">
            <a:extLst>
              <a:ext uri="{FF2B5EF4-FFF2-40B4-BE49-F238E27FC236}">
                <a16:creationId xmlns:a16="http://schemas.microsoft.com/office/drawing/2014/main" id="{DB0E2FBB-B542-49D2-B046-2301A3F3503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2062040">
            <a:off x="6509618" y="4289132"/>
            <a:ext cx="1418183" cy="98534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ésultat de recherche d'images pour &quot;ntt docomo delete icon&quot;">
            <a:extLst>
              <a:ext uri="{FF2B5EF4-FFF2-40B4-BE49-F238E27FC236}">
                <a16:creationId xmlns:a16="http://schemas.microsoft.com/office/drawing/2014/main" id="{91969734-1B4C-4C57-B35A-CA7221A98764}"/>
              </a:ext>
            </a:extLst>
          </p:cNvPr>
          <p:cNvPicPr>
            <a:picLocks noChangeAspect="1" noChangeArrowheads="1"/>
          </p:cNvPicPr>
          <p:nvPr/>
        </p:nvPicPr>
        <p:blipFill>
          <a:blip r:embed="rId5" cstate="print">
            <a:duotone>
              <a:schemeClr val="accent3">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841608" y="5345661"/>
            <a:ext cx="1323051" cy="1323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06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11"/>
          </p:nvPr>
        </p:nvSpPr>
        <p:spPr>
          <a:xfrm>
            <a:off x="755650" y="1125538"/>
            <a:ext cx="7993063" cy="5183187"/>
          </a:xfrm>
        </p:spPr>
        <p:txBody>
          <a:bodyPr/>
          <a:lstStyle/>
          <a:p>
            <a:pPr marL="0" indent="0" fontAlgn="auto">
              <a:spcAft>
                <a:spcPts val="0"/>
              </a:spcAft>
              <a:buNone/>
              <a:defRPr/>
            </a:pPr>
            <a:r>
              <a:rPr lang="en-US" dirty="0"/>
              <a:t>Mere automation of a business and intellectual method: ineligible</a:t>
            </a:r>
          </a:p>
          <a:p>
            <a:pPr marL="735330" indent="-285750" algn="just">
              <a:spcBef>
                <a:spcPts val="900"/>
              </a:spcBef>
              <a:spcAft>
                <a:spcPts val="900"/>
              </a:spcAft>
              <a:buFont typeface="Arial" panose="020B0604020202020204" pitchFamily="34" charset="0"/>
              <a:buChar char="•"/>
            </a:pPr>
            <a:r>
              <a:rPr lang="en-US" sz="2600" dirty="0">
                <a:solidFill>
                  <a:srgbClr val="767A7D"/>
                </a:solidFill>
              </a:rPr>
              <a:t>sets and subsets of </a:t>
            </a:r>
            <a:r>
              <a:rPr lang="en-US" sz="2600" b="1" dirty="0">
                <a:solidFill>
                  <a:srgbClr val="767A7D"/>
                </a:solidFill>
              </a:rPr>
              <a:t>data of a business nature</a:t>
            </a:r>
          </a:p>
          <a:p>
            <a:pPr marL="735330" indent="-285750" algn="just">
              <a:spcBef>
                <a:spcPts val="900"/>
              </a:spcBef>
              <a:spcAft>
                <a:spcPts val="900"/>
              </a:spcAft>
              <a:buFont typeface="Arial" panose="020B0604020202020204" pitchFamily="34" charset="0"/>
              <a:buChar char="•"/>
            </a:pPr>
            <a:r>
              <a:rPr lang="en-US" sz="2600" b="1" dirty="0">
                <a:solidFill>
                  <a:srgbClr val="767A7D"/>
                </a:solidFill>
              </a:rPr>
              <a:t>No specific data structure or hardware</a:t>
            </a:r>
            <a:r>
              <a:rPr lang="en-US" sz="2600" dirty="0">
                <a:solidFill>
                  <a:srgbClr val="767A7D"/>
                </a:solidFill>
              </a:rPr>
              <a:t> from the technical point of view</a:t>
            </a:r>
          </a:p>
          <a:p>
            <a:pPr marL="735330" indent="-285750" algn="just">
              <a:spcBef>
                <a:spcPts val="900"/>
              </a:spcBef>
              <a:spcAft>
                <a:spcPts val="900"/>
              </a:spcAft>
              <a:buFont typeface="Arial" panose="020B0604020202020204" pitchFamily="34" charset="0"/>
              <a:buChar char="•"/>
            </a:pPr>
            <a:r>
              <a:rPr lang="en-US" sz="2600" dirty="0">
                <a:solidFill>
                  <a:srgbClr val="767A7D"/>
                </a:solidFill>
              </a:rPr>
              <a:t>Intervention of the user to reduce the traffic (choice of an optimal freighter) breaks the technical chain </a:t>
            </a:r>
            <a:r>
              <a:rPr lang="en-US" sz="2600" b="1" dirty="0">
                <a:solidFill>
                  <a:srgbClr val="767A7D"/>
                </a:solidFill>
                <a:sym typeface="Wingdings" panose="05000000000000000000" pitchFamily="2" charset="2"/>
              </a:rPr>
              <a:t></a:t>
            </a:r>
            <a:r>
              <a:rPr lang="en-US" sz="2600" b="1" dirty="0">
                <a:solidFill>
                  <a:srgbClr val="767A7D"/>
                </a:solidFill>
              </a:rPr>
              <a:t> broken technical chain fallacy</a:t>
            </a:r>
          </a:p>
          <a:p>
            <a:pPr marL="735330" indent="-285750" algn="just">
              <a:spcBef>
                <a:spcPts val="900"/>
              </a:spcBef>
              <a:spcAft>
                <a:spcPts val="900"/>
              </a:spcAft>
              <a:buFont typeface="Arial" panose="020B0604020202020204" pitchFamily="34" charset="0"/>
              <a:buChar char="•"/>
            </a:pPr>
            <a:endParaRPr lang="en-US" sz="2000" b="1" dirty="0">
              <a:solidFill>
                <a:srgbClr val="767A7D"/>
              </a:solidFill>
            </a:endParaRPr>
          </a:p>
        </p:txBody>
      </p:sp>
      <p:pic>
        <p:nvPicPr>
          <p:cNvPr id="4" name="Picture 4" descr="http://www.clker.com/cliparts/e/l/i/0/s/E/not-checked-checked-and-unchecked-md.png">
            <a:extLst>
              <a:ext uri="{FF2B5EF4-FFF2-40B4-BE49-F238E27FC236}">
                <a16:creationId xmlns:a16="http://schemas.microsoft.com/office/drawing/2014/main" id="{B2B12A6A-381D-4768-BC8C-C0170E266A4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939"/>
          <a:stretch/>
        </p:blipFill>
        <p:spPr bwMode="auto">
          <a:xfrm>
            <a:off x="6300192" y="1700808"/>
            <a:ext cx="439999" cy="544296"/>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AFBF30D2-35BF-4638-8F0E-536BB69D6C92}"/>
              </a:ext>
            </a:extLst>
          </p:cNvPr>
          <p:cNvSpPr>
            <a:spLocks noGrp="1"/>
          </p:cNvSpPr>
          <p:nvPr>
            <p:ph type="title"/>
          </p:nvPr>
        </p:nvSpPr>
        <p:spPr bwMode="auto">
          <a:xfrm>
            <a:off x="914400" y="0"/>
            <a:ext cx="8229600" cy="431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fr-FR" dirty="0"/>
              <a:t>The French case: decision Sesame</a:t>
            </a:r>
          </a:p>
        </p:txBody>
      </p:sp>
    </p:spTree>
    <p:extLst>
      <p:ext uri="{BB962C8B-B14F-4D97-AF65-F5344CB8AC3E}">
        <p14:creationId xmlns:p14="http://schemas.microsoft.com/office/powerpoint/2010/main" val="71398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8A8E92-3304-4C0C-9225-CBEA8F19E25A}"/>
              </a:ext>
            </a:extLst>
          </p:cNvPr>
          <p:cNvSpPr>
            <a:spLocks noGrp="1"/>
          </p:cNvSpPr>
          <p:nvPr>
            <p:ph type="title"/>
          </p:nvPr>
        </p:nvSpPr>
        <p:spPr/>
        <p:txBody>
          <a:bodyPr/>
          <a:lstStyle/>
          <a:p>
            <a:r>
              <a:rPr lang="en-US" altLang="fr-FR" sz="4000" dirty="0" err="1"/>
              <a:t>Xaga</a:t>
            </a:r>
            <a:r>
              <a:rPr lang="en-US" altLang="fr-FR" sz="4000" dirty="0"/>
              <a:t>: claim 1 of corresponding EP application also refused by EPO</a:t>
            </a:r>
            <a:endParaRPr lang="en-US" sz="4000" dirty="0"/>
          </a:p>
        </p:txBody>
      </p:sp>
      <p:sp>
        <p:nvSpPr>
          <p:cNvPr id="3" name="Espace réservé du contenu 2">
            <a:extLst>
              <a:ext uri="{FF2B5EF4-FFF2-40B4-BE49-F238E27FC236}">
                <a16:creationId xmlns:a16="http://schemas.microsoft.com/office/drawing/2014/main" id="{94CB23A8-3140-4F66-A459-D62A47A800BE}"/>
              </a:ext>
            </a:extLst>
          </p:cNvPr>
          <p:cNvSpPr>
            <a:spLocks noGrp="1"/>
          </p:cNvSpPr>
          <p:nvPr>
            <p:ph idx="1"/>
          </p:nvPr>
        </p:nvSpPr>
        <p:spPr/>
        <p:txBody>
          <a:bodyPr>
            <a:normAutofit lnSpcReduction="10000"/>
          </a:bodyPr>
          <a:lstStyle/>
          <a:p>
            <a:pPr marL="0" indent="0">
              <a:buNone/>
            </a:pPr>
            <a:r>
              <a:rPr lang="en-US" sz="1200" dirty="0">
                <a:solidFill>
                  <a:srgbClr val="767A7D"/>
                </a:solidFill>
              </a:rPr>
              <a:t>A system for managing applications (APP), characterized in that it comprises:</a:t>
            </a:r>
          </a:p>
          <a:p>
            <a:pPr marL="0" indent="0">
              <a:buNone/>
            </a:pPr>
            <a:r>
              <a:rPr lang="en-US" sz="1200" dirty="0">
                <a:solidFill>
                  <a:srgbClr val="767A7D"/>
                </a:solidFill>
              </a:rPr>
              <a:t>– a </a:t>
            </a:r>
            <a:r>
              <a:rPr lang="en-US" sz="1200" b="1" dirty="0"/>
              <a:t>web server </a:t>
            </a:r>
            <a:r>
              <a:rPr lang="en-US" sz="1200" dirty="0">
                <a:solidFill>
                  <a:srgbClr val="767A7D"/>
                </a:solidFill>
              </a:rPr>
              <a:t>(SRVW) including: </a:t>
            </a:r>
          </a:p>
          <a:p>
            <a:pPr marL="0" indent="0">
              <a:buNone/>
            </a:pPr>
            <a:r>
              <a:rPr lang="en-US" sz="1200" dirty="0">
                <a:solidFill>
                  <a:srgbClr val="767A7D"/>
                </a:solidFill>
              </a:rPr>
              <a:t>– objects comprising one or more predefined and pre-assembled components (</a:t>
            </a:r>
            <a:r>
              <a:rPr lang="en-US" sz="1200" dirty="0" err="1">
                <a:solidFill>
                  <a:srgbClr val="767A7D"/>
                </a:solidFill>
              </a:rPr>
              <a:t>Cp</a:t>
            </a:r>
            <a:r>
              <a:rPr lang="en-US" sz="1200" dirty="0">
                <a:solidFill>
                  <a:srgbClr val="767A7D"/>
                </a:solidFill>
              </a:rPr>
              <a:t>), said objects forming:</a:t>
            </a:r>
          </a:p>
          <a:p>
            <a:pPr marL="0" indent="0">
              <a:buNone/>
            </a:pPr>
            <a:r>
              <a:rPr lang="en-US" sz="1200" dirty="0">
                <a:solidFill>
                  <a:srgbClr val="767A7D"/>
                </a:solidFill>
              </a:rPr>
              <a:t>– a generic model of Organization (MGO) composed of logical organizational entities (ST) forming sets of identified physical persons, said logical organizational entities (ST) being possibly configured to be linked together;</a:t>
            </a:r>
          </a:p>
          <a:p>
            <a:pPr marL="0" indent="0">
              <a:buNone/>
            </a:pPr>
            <a:r>
              <a:rPr lang="en-US" sz="1200" dirty="0">
                <a:solidFill>
                  <a:srgbClr val="767A7D"/>
                </a:solidFill>
              </a:rPr>
              <a:t>– a generic management model (MGG) composed of logical operational entities (EO), an operational entity comprising at least one task which can be implemented by at least one person, said logical operational entities being possibly configured to be linked together;</a:t>
            </a:r>
          </a:p>
          <a:p>
            <a:pPr marL="0" indent="0">
              <a:buNone/>
            </a:pPr>
            <a:r>
              <a:rPr lang="en-US" sz="1200" dirty="0">
                <a:solidFill>
                  <a:srgbClr val="767A7D"/>
                </a:solidFill>
              </a:rPr>
              <a:t>– a generic pilot model (MGP) consisting of data analysis tools (OA) so as to </a:t>
            </a:r>
            <a:r>
              <a:rPr lang="en-US" sz="1200" b="1" dirty="0"/>
              <a:t>monitor, owing to a set of indicators, actions</a:t>
            </a:r>
            <a:r>
              <a:rPr lang="en-US" sz="1200" b="1" dirty="0">
                <a:solidFill>
                  <a:srgbClr val="767A7D"/>
                </a:solidFill>
              </a:rPr>
              <a:t> </a:t>
            </a:r>
            <a:r>
              <a:rPr lang="en-US" sz="1200" dirty="0">
                <a:solidFill>
                  <a:srgbClr val="767A7D"/>
                </a:solidFill>
              </a:rPr>
              <a:t>performed on at least one operational entity (EO);</a:t>
            </a:r>
          </a:p>
          <a:p>
            <a:pPr marL="0" indent="0">
              <a:buNone/>
            </a:pPr>
            <a:r>
              <a:rPr lang="en-US" sz="1200" dirty="0">
                <a:solidFill>
                  <a:srgbClr val="767A7D"/>
                </a:solidFill>
              </a:rPr>
              <a:t>– a generic model (MGS) of screens and kinematics (SCR) for </a:t>
            </a:r>
            <a:r>
              <a:rPr lang="en-US" sz="1200" b="1" dirty="0"/>
              <a:t>a user interface </a:t>
            </a:r>
            <a:r>
              <a:rPr lang="en-US" sz="1200" dirty="0">
                <a:solidFill>
                  <a:srgbClr val="767A7D"/>
                </a:solidFill>
              </a:rPr>
              <a:t>(</a:t>
            </a:r>
            <a:r>
              <a:rPr lang="en-US" sz="1200" dirty="0" err="1">
                <a:solidFill>
                  <a:srgbClr val="767A7D"/>
                </a:solidFill>
              </a:rPr>
              <a:t>Ul</a:t>
            </a:r>
            <a:r>
              <a:rPr lang="en-US" sz="1200" dirty="0">
                <a:solidFill>
                  <a:srgbClr val="767A7D"/>
                </a:solidFill>
              </a:rPr>
              <a:t>), said kinematics corresponding to </a:t>
            </a:r>
            <a:r>
              <a:rPr lang="en-US" sz="1200" b="1" dirty="0"/>
              <a:t>a sequence of screens</a:t>
            </a:r>
            <a:r>
              <a:rPr lang="en-US" sz="1200" dirty="0">
                <a:solidFill>
                  <a:srgbClr val="767A7D"/>
                </a:solidFill>
              </a:rPr>
              <a:t>;</a:t>
            </a:r>
          </a:p>
          <a:p>
            <a:pPr marL="0" indent="0">
              <a:buNone/>
            </a:pPr>
            <a:r>
              <a:rPr lang="en-US" sz="1200" dirty="0">
                <a:solidFill>
                  <a:srgbClr val="767A7D"/>
                </a:solidFill>
              </a:rPr>
              <a:t>– a </a:t>
            </a:r>
            <a:r>
              <a:rPr lang="en-US" sz="1200" b="1" dirty="0"/>
              <a:t>set of tables and files </a:t>
            </a:r>
            <a:r>
              <a:rPr lang="en-US" sz="1200" dirty="0">
                <a:solidFill>
                  <a:srgbClr val="767A7D"/>
                </a:solidFill>
              </a:rPr>
              <a:t>(G_TAB) characterizing the possibilities of </a:t>
            </a:r>
            <a:r>
              <a:rPr lang="en-US" sz="1200" b="1" dirty="0">
                <a:solidFill>
                  <a:srgbClr val="767A7D"/>
                </a:solidFill>
              </a:rPr>
              <a:t>activation </a:t>
            </a:r>
            <a:r>
              <a:rPr lang="en-US" sz="1200" dirty="0">
                <a:solidFill>
                  <a:srgbClr val="767A7D"/>
                </a:solidFill>
              </a:rPr>
              <a:t>and personalization of the objects and characterizing the processes, flows and rules associated with the objects;</a:t>
            </a:r>
          </a:p>
          <a:p>
            <a:pPr marL="0" indent="0">
              <a:buNone/>
            </a:pPr>
            <a:r>
              <a:rPr lang="en-US" sz="1200" dirty="0">
                <a:solidFill>
                  <a:srgbClr val="767A7D"/>
                </a:solidFill>
              </a:rPr>
              <a:t>– identification tools (ID_T) of the possible activations of objects linked to an initial </a:t>
            </a:r>
            <a:r>
              <a:rPr lang="en-US" sz="1200" b="1" dirty="0"/>
              <a:t>activation of an object</a:t>
            </a:r>
            <a:r>
              <a:rPr lang="en-US" sz="1200" dirty="0">
                <a:solidFill>
                  <a:srgbClr val="767A7D"/>
                </a:solidFill>
              </a:rPr>
              <a:t>;</a:t>
            </a:r>
          </a:p>
          <a:p>
            <a:pPr marL="0" indent="0">
              <a:buNone/>
            </a:pPr>
            <a:r>
              <a:rPr lang="en-US" sz="1200" dirty="0">
                <a:solidFill>
                  <a:srgbClr val="767A7D"/>
                </a:solidFill>
              </a:rPr>
              <a:t>– management tools (MG_T) allowing the construction of logical networks comprising data spaces, and preassembled links that can be activated and customized, each data space being composed of all the objects,</a:t>
            </a:r>
          </a:p>
          <a:p>
            <a:pPr marL="0" indent="0">
              <a:buNone/>
            </a:pPr>
            <a:r>
              <a:rPr lang="en-US" sz="1200" dirty="0">
                <a:solidFill>
                  <a:srgbClr val="767A7D"/>
                </a:solidFill>
              </a:rPr>
              <a:t>– a connector object (ML</a:t>
            </a:r>
            <a:r>
              <a:rPr lang="en-US" sz="1200" b="1" dirty="0">
                <a:solidFill>
                  <a:srgbClr val="767A7D"/>
                </a:solidFill>
              </a:rPr>
              <a:t>) </a:t>
            </a:r>
            <a:r>
              <a:rPr lang="en-US" sz="1200" b="1" dirty="0"/>
              <a:t>searching for tables and files </a:t>
            </a:r>
            <a:r>
              <a:rPr lang="en-US" sz="1200" dirty="0">
                <a:solidFill>
                  <a:srgbClr val="767A7D"/>
                </a:solidFill>
              </a:rPr>
              <a:t>corresponding to the activation and personalization of components of the object and </a:t>
            </a:r>
            <a:r>
              <a:rPr lang="en-US" sz="1200" b="1" dirty="0"/>
              <a:t>object data to be displayed in the areas of the corresponding screen</a:t>
            </a:r>
            <a:r>
              <a:rPr lang="en-US" sz="1200" dirty="0">
                <a:solidFill>
                  <a:srgbClr val="767A7D"/>
                </a:solidFill>
              </a:rPr>
              <a:t>;</a:t>
            </a:r>
          </a:p>
          <a:p>
            <a:pPr marL="0" indent="0">
              <a:buNone/>
            </a:pPr>
            <a:r>
              <a:rPr lang="en-US" sz="1200" dirty="0">
                <a:solidFill>
                  <a:srgbClr val="767A7D"/>
                </a:solidFill>
              </a:rPr>
              <a:t>– a </a:t>
            </a:r>
            <a:r>
              <a:rPr lang="en-US" sz="1200" b="1" dirty="0"/>
              <a:t>data server (SRVD) including a predefined single physical database </a:t>
            </a:r>
            <a:r>
              <a:rPr lang="en-US" sz="1200" dirty="0">
                <a:solidFill>
                  <a:srgbClr val="767A7D"/>
                </a:solidFill>
              </a:rPr>
              <a:t>(DB1) comprising the data corresponding to said objects.</a:t>
            </a:r>
          </a:p>
          <a:p>
            <a:endParaRPr lang="en-US" sz="1200" dirty="0"/>
          </a:p>
        </p:txBody>
      </p:sp>
      <p:sp>
        <p:nvSpPr>
          <p:cNvPr id="4" name="Espace réservé du numéro de diapositive 3">
            <a:extLst>
              <a:ext uri="{FF2B5EF4-FFF2-40B4-BE49-F238E27FC236}">
                <a16:creationId xmlns:a16="http://schemas.microsoft.com/office/drawing/2014/main" id="{0D0FC7A8-484F-43AB-BA6A-C80C79F6BA1F}"/>
              </a:ext>
            </a:extLst>
          </p:cNvPr>
          <p:cNvSpPr>
            <a:spLocks noGrp="1"/>
          </p:cNvSpPr>
          <p:nvPr>
            <p:ph type="sldNum" sz="quarter" idx="12"/>
          </p:nvPr>
        </p:nvSpPr>
        <p:spPr/>
        <p:txBody>
          <a:bodyPr/>
          <a:lstStyle/>
          <a:p>
            <a:fld id="{6E67BBFD-CA1C-4A53-888B-7DA3CB0AEDFA}" type="slidenum">
              <a:rPr lang="fr-FR" smtClean="0"/>
              <a:pPr/>
              <a:t>29</a:t>
            </a:fld>
            <a:endParaRPr lang="fr-FR"/>
          </a:p>
        </p:txBody>
      </p:sp>
      <p:pic>
        <p:nvPicPr>
          <p:cNvPr id="5" name="Picture 4" descr="http://www.clker.com/cliparts/e/l/i/0/s/E/not-checked-checked-and-unchecked-md.png">
            <a:extLst>
              <a:ext uri="{FF2B5EF4-FFF2-40B4-BE49-F238E27FC236}">
                <a16:creationId xmlns:a16="http://schemas.microsoft.com/office/drawing/2014/main" id="{BECD68BD-955E-4971-8FB4-15A45F0E72C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939"/>
          <a:stretch/>
        </p:blipFill>
        <p:spPr bwMode="auto">
          <a:xfrm>
            <a:off x="7180001" y="736438"/>
            <a:ext cx="439999" cy="54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11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034CB634-684C-4646-8B4B-FF8848A21D77}"/>
              </a:ext>
            </a:extLst>
          </p:cNvPr>
          <p:cNvSpPr>
            <a:spLocks noGrp="1"/>
          </p:cNvSpPr>
          <p:nvPr>
            <p:ph type="title"/>
          </p:nvPr>
        </p:nvSpPr>
        <p:spPr>
          <a:xfrm>
            <a:off x="755576" y="332656"/>
            <a:ext cx="6858000" cy="1194650"/>
          </a:xfrm>
        </p:spPr>
        <p:txBody>
          <a:bodyPr>
            <a:normAutofit fontScale="90000"/>
          </a:bodyPr>
          <a:lstStyle/>
          <a:p>
            <a:r>
              <a:rPr lang="en-US" dirty="0">
                <a:cs typeface="Calibri" panose="020F0502020204030204" pitchFamily="34" charset="0"/>
              </a:rPr>
              <a:t>EXAMPLES OF FRENCH</a:t>
            </a:r>
            <a:br>
              <a:rPr lang="en-US" dirty="0">
                <a:cs typeface="Calibri" panose="020F0502020204030204" pitchFamily="34" charset="0"/>
              </a:rPr>
            </a:br>
            <a:r>
              <a:rPr lang="en-US" dirty="0">
                <a:cs typeface="Calibri" panose="020F0502020204030204" pitchFamily="34" charset="0"/>
              </a:rPr>
              <a:t>CASES</a:t>
            </a:r>
            <a:br>
              <a:rPr lang="en-US" dirty="0">
                <a:cs typeface="Calibri" panose="020F0502020204030204" pitchFamily="34" charset="0"/>
              </a:rPr>
            </a:br>
            <a:r>
              <a:rPr lang="en-US" dirty="0">
                <a:cs typeface="Calibri" panose="020F0502020204030204" pitchFamily="34" charset="0"/>
              </a:rPr>
              <a:t>2/2</a:t>
            </a:r>
            <a:endParaRPr lang="fr-FR" dirty="0">
              <a:cs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01982EE4-B41C-4FED-B170-7DD27A68A623}"/>
              </a:ext>
            </a:extLst>
          </p:cNvPr>
          <p:cNvSpPr>
            <a:spLocks noGrp="1"/>
          </p:cNvSpPr>
          <p:nvPr>
            <p:ph type="sldNum" sz="quarter" idx="12"/>
          </p:nvPr>
        </p:nvSpPr>
        <p:spPr/>
        <p:txBody>
          <a:bodyPr/>
          <a:lstStyle/>
          <a:p>
            <a:fld id="{6E67BBFD-CA1C-4A53-888B-7DA3CB0AEDFA}" type="slidenum">
              <a:rPr lang="fr-FR" smtClean="0"/>
              <a:pPr/>
              <a:t>30</a:t>
            </a:fld>
            <a:endParaRPr lang="fr-FR"/>
          </a:p>
        </p:txBody>
      </p:sp>
    </p:spTree>
    <p:extLst>
      <p:ext uri="{BB962C8B-B14F-4D97-AF65-F5344CB8AC3E}">
        <p14:creationId xmlns:p14="http://schemas.microsoft.com/office/powerpoint/2010/main" val="1035881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4294967295"/>
          </p:nvPr>
        </p:nvSpPr>
        <p:spPr>
          <a:xfrm>
            <a:off x="467544" y="1484784"/>
            <a:ext cx="8064895" cy="4823941"/>
          </a:xfrm>
        </p:spPr>
        <p:txBody>
          <a:bodyPr/>
          <a:lstStyle/>
          <a:p>
            <a:pPr marL="0" indent="0" fontAlgn="auto">
              <a:spcAft>
                <a:spcPts val="0"/>
              </a:spcAft>
              <a:buNone/>
              <a:defRPr/>
            </a:pPr>
            <a:r>
              <a:rPr lang="en-US" sz="2400" dirty="0">
                <a:solidFill>
                  <a:schemeClr val="accent1">
                    <a:lumMod val="75000"/>
                  </a:schemeClr>
                </a:solidFill>
              </a:rPr>
              <a:t>Paris court of appeal, February 26, 2016, </a:t>
            </a:r>
            <a:r>
              <a:rPr lang="en-US" sz="2400" b="1" dirty="0">
                <a:solidFill>
                  <a:schemeClr val="accent1">
                    <a:lumMod val="75000"/>
                  </a:schemeClr>
                </a:solidFill>
              </a:rPr>
              <a:t>Sesame</a:t>
            </a:r>
            <a:r>
              <a:rPr lang="en-US" sz="2400" dirty="0">
                <a:solidFill>
                  <a:schemeClr val="accent1">
                    <a:lumMod val="75000"/>
                  </a:schemeClr>
                </a:solidFill>
              </a:rPr>
              <a:t> Active System v. Director of French patent office (INPI)</a:t>
            </a:r>
          </a:p>
          <a:p>
            <a:pPr marL="355600" indent="0" fontAlgn="auto">
              <a:spcAft>
                <a:spcPts val="0"/>
              </a:spcAft>
              <a:buNone/>
              <a:defRPr/>
            </a:pPr>
            <a:r>
              <a:rPr lang="en-US" sz="2000" b="1" dirty="0"/>
              <a:t>Invention</a:t>
            </a:r>
            <a:endParaRPr lang="en-US" sz="2000" dirty="0"/>
          </a:p>
          <a:p>
            <a:pPr marL="698500" fontAlgn="auto">
              <a:spcAft>
                <a:spcPts val="0"/>
              </a:spcAft>
              <a:buFont typeface="Arial" panose="020B0604020202020204" pitchFamily="34" charset="0"/>
              <a:buChar char="•"/>
              <a:defRPr/>
            </a:pPr>
            <a:r>
              <a:rPr lang="en-US" sz="2000" dirty="0"/>
              <a:t>haulage </a:t>
            </a:r>
            <a:r>
              <a:rPr lang="en-US" sz="2000" b="1" dirty="0"/>
              <a:t>platform application </a:t>
            </a:r>
          </a:p>
          <a:p>
            <a:pPr marL="698500" fontAlgn="auto">
              <a:spcAft>
                <a:spcPts val="0"/>
              </a:spcAft>
              <a:buFont typeface="Arial" panose="020B0604020202020204" pitchFamily="34" charset="0"/>
              <a:buChar char="•"/>
              <a:defRPr/>
            </a:pPr>
            <a:r>
              <a:rPr lang="en-US" sz="2000" dirty="0"/>
              <a:t>specific architecture of registers and specific software</a:t>
            </a:r>
          </a:p>
          <a:p>
            <a:pPr marL="698500" fontAlgn="auto">
              <a:spcAft>
                <a:spcPts val="0"/>
              </a:spcAft>
              <a:buFont typeface="Arial" panose="020B0604020202020204" pitchFamily="34" charset="0"/>
              <a:buChar char="•"/>
              <a:defRPr/>
            </a:pPr>
            <a:r>
              <a:rPr lang="en-US" sz="2000" dirty="0"/>
              <a:t>processes </a:t>
            </a:r>
            <a:r>
              <a:rPr lang="en-US" sz="2000" b="1" dirty="0"/>
              <a:t>data concrete and specific to vehicle loading </a:t>
            </a:r>
            <a:r>
              <a:rPr lang="en-US" sz="2000" dirty="0"/>
              <a:t>(loads, vehicle capacity, </a:t>
            </a:r>
            <a:r>
              <a:rPr lang="en-US" sz="2000" dirty="0" err="1"/>
              <a:t>etc</a:t>
            </a:r>
            <a:r>
              <a:rPr lang="en-US" sz="2000" dirty="0"/>
              <a:t>)</a:t>
            </a:r>
          </a:p>
          <a:p>
            <a:pPr marL="698500" fontAlgn="auto">
              <a:spcAft>
                <a:spcPts val="0"/>
              </a:spcAft>
              <a:buFont typeface="Arial" panose="020B0604020202020204" pitchFamily="34" charset="0"/>
              <a:buChar char="•"/>
              <a:defRPr/>
            </a:pPr>
            <a:r>
              <a:rPr lang="en-US" sz="2000" dirty="0"/>
              <a:t>Advantages</a:t>
            </a:r>
          </a:p>
          <a:p>
            <a:pPr marL="1098550" lvl="1" fontAlgn="auto">
              <a:spcAft>
                <a:spcPts val="0"/>
              </a:spcAft>
              <a:buFont typeface="Wingdings" panose="05000000000000000000" pitchFamily="2" charset="2"/>
              <a:buChar char="ü"/>
              <a:defRPr/>
            </a:pPr>
            <a:r>
              <a:rPr lang="en-US" sz="1600" b="1" dirty="0"/>
              <a:t>optimizes vehicle loading </a:t>
            </a:r>
          </a:p>
          <a:p>
            <a:pPr marL="1098550" lvl="1" fontAlgn="auto">
              <a:spcAft>
                <a:spcPts val="0"/>
              </a:spcAft>
              <a:buFont typeface="Wingdings" panose="05000000000000000000" pitchFamily="2" charset="2"/>
              <a:buChar char="ü"/>
              <a:defRPr/>
            </a:pPr>
            <a:r>
              <a:rPr lang="en-US" sz="1600" b="1" dirty="0"/>
              <a:t>global traffic reduction</a:t>
            </a:r>
          </a:p>
          <a:p>
            <a:pPr marL="355600" indent="0" fontAlgn="auto">
              <a:spcAft>
                <a:spcPts val="0"/>
              </a:spcAft>
              <a:buFont typeface="Wingdings" panose="05000000000000000000" pitchFamily="2" charset="2"/>
              <a:buNone/>
              <a:defRPr/>
            </a:pPr>
            <a:endParaRPr lang="fr-FR" sz="2000" dirty="0">
              <a:solidFill>
                <a:srgbClr val="767A7D"/>
              </a:solidFill>
            </a:endParaRPr>
          </a:p>
        </p:txBody>
      </p:sp>
      <p:sp>
        <p:nvSpPr>
          <p:cNvPr id="9" name="Titre 2">
            <a:extLst>
              <a:ext uri="{FF2B5EF4-FFF2-40B4-BE49-F238E27FC236}">
                <a16:creationId xmlns:a16="http://schemas.microsoft.com/office/drawing/2014/main" id="{7070ABB3-C3A6-425B-BD11-D9C22F9F4387}"/>
              </a:ext>
            </a:extLst>
          </p:cNvPr>
          <p:cNvSpPr txBox="1">
            <a:spLocks/>
          </p:cNvSpPr>
          <p:nvPr/>
        </p:nvSpPr>
        <p:spPr bwMode="auto">
          <a:xfrm>
            <a:off x="251520" y="0"/>
            <a:ext cx="8892480"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a:bodyPr>
          <a:lstStyle>
            <a:lvl1pPr algn="l" rtl="0" eaLnBrk="1" fontAlgn="base" hangingPunct="1">
              <a:spcBef>
                <a:spcPct val="0"/>
              </a:spcBef>
              <a:spcAft>
                <a:spcPct val="0"/>
              </a:spcAft>
              <a:defRPr sz="4400">
                <a:solidFill>
                  <a:srgbClr val="3C5476"/>
                </a:solidFill>
                <a:latin typeface="Calibri" panose="020F0502020204030204" pitchFamily="34" charset="0"/>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a:lstStyle>
          <a:p>
            <a:r>
              <a:rPr lang="en-US" altLang="fr-FR" sz="4000" dirty="0"/>
              <a:t>Business methods: the French case</a:t>
            </a:r>
            <a:endParaRPr lang="en-US" sz="4000" kern="0" dirty="0">
              <a:cs typeface="Calibri" panose="020F0502020204030204" pitchFamily="34" charset="0"/>
            </a:endParaRPr>
          </a:p>
        </p:txBody>
      </p:sp>
      <p:pic>
        <p:nvPicPr>
          <p:cNvPr id="6" name="Image 5">
            <a:extLst>
              <a:ext uri="{FF2B5EF4-FFF2-40B4-BE49-F238E27FC236}">
                <a16:creationId xmlns:a16="http://schemas.microsoft.com/office/drawing/2014/main" id="{897FA436-2DD5-4F23-BF07-3BECFA5A4A1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2838" y="3717032"/>
            <a:ext cx="2069562" cy="1752694"/>
          </a:xfrm>
          <a:prstGeom prst="rect">
            <a:avLst/>
          </a:prstGeom>
          <a:noFill/>
          <a:ln>
            <a:noFill/>
          </a:ln>
        </p:spPr>
      </p:pic>
      <p:pic>
        <p:nvPicPr>
          <p:cNvPr id="7" name="Image 6">
            <a:extLst>
              <a:ext uri="{FF2B5EF4-FFF2-40B4-BE49-F238E27FC236}">
                <a16:creationId xmlns:a16="http://schemas.microsoft.com/office/drawing/2014/main" id="{2351B165-3042-4F9A-951A-19AEBCE1216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889" y="3717032"/>
            <a:ext cx="1157470" cy="1608881"/>
          </a:xfrm>
          <a:prstGeom prst="rect">
            <a:avLst/>
          </a:prstGeom>
          <a:noFill/>
          <a:ln>
            <a:noFill/>
          </a:ln>
        </p:spPr>
      </p:pic>
    </p:spTree>
    <p:extLst>
      <p:ext uri="{BB962C8B-B14F-4D97-AF65-F5344CB8AC3E}">
        <p14:creationId xmlns:p14="http://schemas.microsoft.com/office/powerpoint/2010/main" val="125561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4294967295"/>
          </p:nvPr>
        </p:nvSpPr>
        <p:spPr>
          <a:xfrm>
            <a:off x="467544" y="1484784"/>
            <a:ext cx="8064895" cy="4823941"/>
          </a:xfrm>
        </p:spPr>
        <p:txBody>
          <a:bodyPr/>
          <a:lstStyle/>
          <a:p>
            <a:pPr marL="0" indent="0" fontAlgn="auto">
              <a:spcAft>
                <a:spcPts val="0"/>
              </a:spcAft>
              <a:buNone/>
              <a:defRPr/>
            </a:pPr>
            <a:r>
              <a:rPr lang="en-US" sz="2400" dirty="0">
                <a:solidFill>
                  <a:schemeClr val="accent1">
                    <a:lumMod val="75000"/>
                  </a:schemeClr>
                </a:solidFill>
              </a:rPr>
              <a:t>Paris court of appeal, February 26, 2016, </a:t>
            </a:r>
            <a:r>
              <a:rPr lang="en-US" sz="2400" b="1" dirty="0">
                <a:solidFill>
                  <a:schemeClr val="accent1">
                    <a:lumMod val="75000"/>
                  </a:schemeClr>
                </a:solidFill>
              </a:rPr>
              <a:t>Sesame</a:t>
            </a:r>
            <a:r>
              <a:rPr lang="en-US" sz="2400" dirty="0">
                <a:solidFill>
                  <a:schemeClr val="accent1">
                    <a:lumMod val="75000"/>
                  </a:schemeClr>
                </a:solidFill>
              </a:rPr>
              <a:t> Active System v. Director of French patent office (INPI)</a:t>
            </a:r>
          </a:p>
          <a:p>
            <a:pPr marL="355600" indent="0" fontAlgn="auto">
              <a:spcAft>
                <a:spcPts val="0"/>
              </a:spcAft>
              <a:buNone/>
              <a:defRPr/>
            </a:pPr>
            <a:r>
              <a:rPr lang="en-US" sz="2000" b="1" dirty="0"/>
              <a:t>Invention</a:t>
            </a:r>
            <a:endParaRPr lang="en-US" sz="2000" dirty="0"/>
          </a:p>
          <a:p>
            <a:pPr marL="698500" fontAlgn="auto">
              <a:spcAft>
                <a:spcPts val="0"/>
              </a:spcAft>
              <a:buFont typeface="Arial" panose="020B0604020202020204" pitchFamily="34" charset="0"/>
              <a:buChar char="•"/>
              <a:defRPr/>
            </a:pPr>
            <a:r>
              <a:rPr lang="en-US" sz="2000" dirty="0"/>
              <a:t>haulage </a:t>
            </a:r>
            <a:r>
              <a:rPr lang="en-US" sz="2000" b="1" dirty="0"/>
              <a:t>platform application </a:t>
            </a:r>
          </a:p>
          <a:p>
            <a:pPr marL="698500" fontAlgn="auto">
              <a:spcAft>
                <a:spcPts val="0"/>
              </a:spcAft>
              <a:buFont typeface="Arial" panose="020B0604020202020204" pitchFamily="34" charset="0"/>
              <a:buChar char="•"/>
              <a:defRPr/>
            </a:pPr>
            <a:r>
              <a:rPr lang="en-US" sz="2000" dirty="0"/>
              <a:t>specific architecture of registers and specific software</a:t>
            </a:r>
          </a:p>
          <a:p>
            <a:pPr marL="698500" fontAlgn="auto">
              <a:spcAft>
                <a:spcPts val="0"/>
              </a:spcAft>
              <a:buFont typeface="Arial" panose="020B0604020202020204" pitchFamily="34" charset="0"/>
              <a:buChar char="•"/>
              <a:defRPr/>
            </a:pPr>
            <a:r>
              <a:rPr lang="en-US" sz="2000" dirty="0"/>
              <a:t>processes </a:t>
            </a:r>
            <a:r>
              <a:rPr lang="en-US" sz="2000" b="1" dirty="0"/>
              <a:t>data concrete and specific to vehicle loading </a:t>
            </a:r>
            <a:r>
              <a:rPr lang="en-US" sz="2000" dirty="0"/>
              <a:t>(loads, vehicle capacity, </a:t>
            </a:r>
            <a:r>
              <a:rPr lang="en-US" sz="2000" dirty="0" err="1"/>
              <a:t>etc</a:t>
            </a:r>
            <a:r>
              <a:rPr lang="en-US" sz="2000" dirty="0"/>
              <a:t>)</a:t>
            </a:r>
          </a:p>
          <a:p>
            <a:pPr marL="698500" fontAlgn="auto">
              <a:spcAft>
                <a:spcPts val="0"/>
              </a:spcAft>
              <a:buFont typeface="Arial" panose="020B0604020202020204" pitchFamily="34" charset="0"/>
              <a:buChar char="•"/>
              <a:defRPr/>
            </a:pPr>
            <a:r>
              <a:rPr lang="en-US" sz="2000" dirty="0"/>
              <a:t>Advantages</a:t>
            </a:r>
          </a:p>
          <a:p>
            <a:pPr marL="1098550" lvl="1" fontAlgn="auto">
              <a:spcAft>
                <a:spcPts val="0"/>
              </a:spcAft>
              <a:buFont typeface="Wingdings" panose="05000000000000000000" pitchFamily="2" charset="2"/>
              <a:buChar char="ü"/>
              <a:defRPr/>
            </a:pPr>
            <a:r>
              <a:rPr lang="en-US" sz="1600" b="1" dirty="0"/>
              <a:t>optimizes vehicle loading </a:t>
            </a:r>
          </a:p>
          <a:p>
            <a:pPr marL="1098550" lvl="1" fontAlgn="auto">
              <a:spcAft>
                <a:spcPts val="0"/>
              </a:spcAft>
              <a:buFont typeface="Wingdings" panose="05000000000000000000" pitchFamily="2" charset="2"/>
              <a:buChar char="ü"/>
              <a:defRPr/>
            </a:pPr>
            <a:r>
              <a:rPr lang="en-US" sz="1600" b="1" dirty="0"/>
              <a:t>global traffic reduction</a:t>
            </a:r>
          </a:p>
          <a:p>
            <a:pPr marL="355600" indent="0" fontAlgn="auto">
              <a:spcAft>
                <a:spcPts val="0"/>
              </a:spcAft>
              <a:buFont typeface="Wingdings" panose="05000000000000000000" pitchFamily="2" charset="2"/>
              <a:buNone/>
              <a:defRPr/>
            </a:pPr>
            <a:endParaRPr lang="fr-FR" sz="2000" dirty="0">
              <a:solidFill>
                <a:srgbClr val="767A7D"/>
              </a:solidFill>
            </a:endParaRPr>
          </a:p>
        </p:txBody>
      </p:sp>
      <p:pic>
        <p:nvPicPr>
          <p:cNvPr id="5" name="Image 4">
            <a:extLst>
              <a:ext uri="{FF2B5EF4-FFF2-40B4-BE49-F238E27FC236}">
                <a16:creationId xmlns:a16="http://schemas.microsoft.com/office/drawing/2014/main" id="{A7744834-4A62-4C50-A92B-5D95EE28905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2838" y="3717032"/>
            <a:ext cx="2069562" cy="1752694"/>
          </a:xfrm>
          <a:prstGeom prst="rect">
            <a:avLst/>
          </a:prstGeom>
          <a:noFill/>
          <a:ln>
            <a:noFill/>
          </a:ln>
        </p:spPr>
      </p:pic>
      <p:pic>
        <p:nvPicPr>
          <p:cNvPr id="4" name="Image 3">
            <a:extLst>
              <a:ext uri="{FF2B5EF4-FFF2-40B4-BE49-F238E27FC236}">
                <a16:creationId xmlns:a16="http://schemas.microsoft.com/office/drawing/2014/main" id="{D4C609F9-5FB6-4DDF-8823-63A48928BD8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9889" y="3717032"/>
            <a:ext cx="1157470" cy="1608881"/>
          </a:xfrm>
          <a:prstGeom prst="rect">
            <a:avLst/>
          </a:prstGeom>
          <a:noFill/>
          <a:ln>
            <a:noFill/>
          </a:ln>
        </p:spPr>
      </p:pic>
      <p:sp>
        <p:nvSpPr>
          <p:cNvPr id="9" name="Titre 2">
            <a:extLst>
              <a:ext uri="{FF2B5EF4-FFF2-40B4-BE49-F238E27FC236}">
                <a16:creationId xmlns:a16="http://schemas.microsoft.com/office/drawing/2014/main" id="{7070ABB3-C3A6-425B-BD11-D9C22F9F4387}"/>
              </a:ext>
            </a:extLst>
          </p:cNvPr>
          <p:cNvSpPr txBox="1">
            <a:spLocks/>
          </p:cNvSpPr>
          <p:nvPr/>
        </p:nvSpPr>
        <p:spPr bwMode="auto">
          <a:xfrm>
            <a:off x="251520" y="0"/>
            <a:ext cx="8892480"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a:bodyPr>
          <a:lstStyle>
            <a:lvl1pPr algn="l" rtl="0" eaLnBrk="1" fontAlgn="base" hangingPunct="1">
              <a:spcBef>
                <a:spcPct val="0"/>
              </a:spcBef>
              <a:spcAft>
                <a:spcPct val="0"/>
              </a:spcAft>
              <a:defRPr sz="4400">
                <a:solidFill>
                  <a:srgbClr val="3C5476"/>
                </a:solidFill>
                <a:latin typeface="Calibri" panose="020F0502020204030204" pitchFamily="34" charset="0"/>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a:lstStyle>
          <a:p>
            <a:r>
              <a:rPr lang="en-US" altLang="fr-FR" sz="4000" dirty="0"/>
              <a:t>Business methods: the French case</a:t>
            </a:r>
            <a:endParaRPr lang="en-US" sz="4000" kern="0" dirty="0">
              <a:cs typeface="Calibri" panose="020F0502020204030204" pitchFamily="34" charset="0"/>
            </a:endParaRPr>
          </a:p>
        </p:txBody>
      </p:sp>
      <p:sp>
        <p:nvSpPr>
          <p:cNvPr id="8" name="Espace réservé du numéro de diapositive 3">
            <a:extLst>
              <a:ext uri="{FF2B5EF4-FFF2-40B4-BE49-F238E27FC236}">
                <a16:creationId xmlns:a16="http://schemas.microsoft.com/office/drawing/2014/main" id="{2B53BCD8-AF4C-4FC5-9A11-3B3518AC06F2}"/>
              </a:ext>
            </a:extLst>
          </p:cNvPr>
          <p:cNvSpPr>
            <a:spLocks noGrp="1"/>
          </p:cNvSpPr>
          <p:nvPr>
            <p:ph type="sldNum" sz="quarter" idx="12"/>
          </p:nvPr>
        </p:nvSpPr>
        <p:spPr>
          <a:xfrm>
            <a:off x="6553200" y="6248400"/>
            <a:ext cx="2133600" cy="457200"/>
          </a:xfrm>
        </p:spPr>
        <p:txBody>
          <a:bodyPr/>
          <a:lstStyle/>
          <a:p>
            <a:fld id="{6E67BBFD-CA1C-4A53-888B-7DA3CB0AEDFA}" type="slidenum">
              <a:rPr lang="fr-FR" smtClean="0">
                <a:latin typeface="Calibri" panose="020F0502020204030204" pitchFamily="34" charset="0"/>
                <a:cs typeface="Calibri" panose="020F0502020204030204" pitchFamily="34" charset="0"/>
              </a:rPr>
              <a:pPr/>
              <a:t>32</a:t>
            </a:fld>
            <a:endParaRPr lang="fr-FR">
              <a:latin typeface="Calibri" panose="020F0502020204030204" pitchFamily="34" charset="0"/>
              <a:cs typeface="Calibri" panose="020F0502020204030204" pitchFamily="34" charset="0"/>
            </a:endParaRPr>
          </a:p>
        </p:txBody>
      </p:sp>
      <p:pic>
        <p:nvPicPr>
          <p:cNvPr id="10" name="Picture 4" descr="http://www.clker.com/cliparts/e/l/i/0/s/E/not-checked-checked-and-unchecked-md.png">
            <a:extLst>
              <a:ext uri="{FF2B5EF4-FFF2-40B4-BE49-F238E27FC236}">
                <a16:creationId xmlns:a16="http://schemas.microsoft.com/office/drawing/2014/main" id="{E025AAA2-E149-4F3A-88EF-B6018C3B750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939"/>
          <a:stretch/>
        </p:blipFill>
        <p:spPr bwMode="auto">
          <a:xfrm>
            <a:off x="830578" y="5541734"/>
            <a:ext cx="439999" cy="54429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B60DCD3-7FD5-4B9D-87F1-2BE55B1F967F}"/>
              </a:ext>
            </a:extLst>
          </p:cNvPr>
          <p:cNvSpPr/>
          <p:nvPr/>
        </p:nvSpPr>
        <p:spPr>
          <a:xfrm>
            <a:off x="1253809" y="5229200"/>
            <a:ext cx="7491825" cy="1446550"/>
          </a:xfrm>
          <a:prstGeom prst="rect">
            <a:avLst/>
          </a:prstGeom>
        </p:spPr>
        <p:txBody>
          <a:bodyPr wrap="square">
            <a:spAutoFit/>
          </a:bodyPr>
          <a:lstStyle/>
          <a:p>
            <a:r>
              <a:rPr lang="en-US" sz="2200" dirty="0">
                <a:solidFill>
                  <a:schemeClr val="accent1">
                    <a:lumMod val="50000"/>
                  </a:schemeClr>
                </a:solidFill>
                <a:latin typeface="Impact" panose="020B0806030902050204" pitchFamily="34" charset="0"/>
              </a:rPr>
              <a:t>Mere automation of a business and intellectual method: effects not credibly reached (similar argument as </a:t>
            </a:r>
            <a:r>
              <a:rPr lang="en-US" sz="2200" i="1" dirty="0">
                <a:solidFill>
                  <a:schemeClr val="accent1">
                    <a:lumMod val="50000"/>
                  </a:schemeClr>
                </a:solidFill>
                <a:latin typeface="Impact" panose="020B0806030902050204" pitchFamily="34" charset="0"/>
              </a:rPr>
              <a:t>broken technical chain fallacy  </a:t>
            </a:r>
            <a:r>
              <a:rPr lang="en-US" sz="2200" dirty="0">
                <a:solidFill>
                  <a:schemeClr val="accent1">
                    <a:lumMod val="50000"/>
                  </a:schemeClr>
                </a:solidFill>
                <a:latin typeface="Impact" panose="020B0806030902050204" pitchFamily="34" charset="0"/>
              </a:rPr>
              <a:t>in T 1670/07 - Shopping with mobile device/NOKIA)</a:t>
            </a:r>
          </a:p>
          <a:p>
            <a:endParaRPr lang="en-US" sz="2200" dirty="0">
              <a:solidFill>
                <a:schemeClr val="accent1">
                  <a:lumMod val="50000"/>
                </a:schemeClr>
              </a:solidFill>
              <a:latin typeface="Impact" panose="020B0806030902050204" pitchFamily="34" charset="0"/>
            </a:endParaRPr>
          </a:p>
        </p:txBody>
      </p:sp>
    </p:spTree>
    <p:extLst>
      <p:ext uri="{BB962C8B-B14F-4D97-AF65-F5344CB8AC3E}">
        <p14:creationId xmlns:p14="http://schemas.microsoft.com/office/powerpoint/2010/main" val="205039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11"/>
          </p:nvPr>
        </p:nvSpPr>
        <p:spPr>
          <a:xfrm>
            <a:off x="755650" y="1125538"/>
            <a:ext cx="7993063" cy="5183187"/>
          </a:xfrm>
        </p:spPr>
        <p:txBody>
          <a:bodyPr/>
          <a:lstStyle/>
          <a:p>
            <a:pPr marL="0" indent="0" fontAlgn="auto">
              <a:spcAft>
                <a:spcPts val="0"/>
              </a:spcAft>
              <a:buNone/>
              <a:defRPr/>
            </a:pPr>
            <a:r>
              <a:rPr lang="en-US" dirty="0"/>
              <a:t>No technical problem: ineligible</a:t>
            </a:r>
          </a:p>
          <a:p>
            <a:pPr marL="0" indent="0" fontAlgn="auto">
              <a:spcAft>
                <a:spcPts val="0"/>
              </a:spcAft>
              <a:buNone/>
              <a:defRPr/>
            </a:pPr>
            <a:endParaRPr lang="en-US" dirty="0"/>
          </a:p>
          <a:p>
            <a:pPr marL="698500" fontAlgn="auto">
              <a:spcAft>
                <a:spcPts val="0"/>
              </a:spcAft>
              <a:buFont typeface="Arial" panose="020B0604020202020204" pitchFamily="34" charset="0"/>
              <a:buChar char="•"/>
              <a:defRPr/>
            </a:pPr>
            <a:r>
              <a:rPr lang="en-US" sz="2600" dirty="0">
                <a:solidFill>
                  <a:srgbClr val="767A7D"/>
                </a:solidFill>
              </a:rPr>
              <a:t>The programming activity field does not constitute a patentable technical activity</a:t>
            </a:r>
          </a:p>
          <a:p>
            <a:pPr marL="698500" fontAlgn="auto">
              <a:spcAft>
                <a:spcPts val="0"/>
              </a:spcAft>
              <a:buFont typeface="Arial" panose="020B0604020202020204" pitchFamily="34" charset="0"/>
              <a:buChar char="•"/>
              <a:defRPr/>
            </a:pPr>
            <a:endParaRPr lang="en-US" sz="1600" dirty="0">
              <a:solidFill>
                <a:srgbClr val="767A7D"/>
              </a:solidFill>
            </a:endParaRPr>
          </a:p>
          <a:p>
            <a:pPr marL="698500" fontAlgn="auto">
              <a:spcAft>
                <a:spcPts val="0"/>
              </a:spcAft>
              <a:buFont typeface="Arial" panose="020B0604020202020204" pitchFamily="34" charset="0"/>
              <a:buChar char="•"/>
              <a:defRPr/>
            </a:pPr>
            <a:r>
              <a:rPr lang="en-US" sz="2400" dirty="0">
                <a:solidFill>
                  <a:srgbClr val="767A7D"/>
                </a:solidFill>
              </a:rPr>
              <a:t>it is not made explicit how the proposed management system effectively helps </a:t>
            </a:r>
            <a:r>
              <a:rPr lang="en-US" sz="2400">
                <a:solidFill>
                  <a:srgbClr val="767A7D"/>
                </a:solidFill>
              </a:rPr>
              <a:t>the user</a:t>
            </a:r>
            <a:endParaRPr lang="en-US" sz="2400" dirty="0">
              <a:solidFill>
                <a:srgbClr val="767A7D"/>
              </a:solidFill>
            </a:endParaRPr>
          </a:p>
        </p:txBody>
      </p:sp>
      <p:sp>
        <p:nvSpPr>
          <p:cNvPr id="3075" name="Titre 1">
            <a:extLst>
              <a:ext uri="{FF2B5EF4-FFF2-40B4-BE49-F238E27FC236}">
                <a16:creationId xmlns:a16="http://schemas.microsoft.com/office/drawing/2014/main" id="{52DEDA04-DAFB-4466-B2E6-C4E2D9A07340}"/>
              </a:ext>
            </a:extLst>
          </p:cNvPr>
          <p:cNvSpPr>
            <a:spLocks noGrp="1"/>
          </p:cNvSpPr>
          <p:nvPr>
            <p:ph type="title"/>
          </p:nvPr>
        </p:nvSpPr>
        <p:spPr bwMode="auto">
          <a:xfrm>
            <a:off x="914400" y="0"/>
            <a:ext cx="8229600" cy="431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fr-FR" dirty="0"/>
              <a:t>The French case: decision </a:t>
            </a:r>
            <a:r>
              <a:rPr lang="en-US" altLang="fr-FR" dirty="0" err="1"/>
              <a:t>Xaga</a:t>
            </a:r>
            <a:endParaRPr lang="en-US" altLang="fr-FR" dirty="0"/>
          </a:p>
        </p:txBody>
      </p:sp>
      <p:pic>
        <p:nvPicPr>
          <p:cNvPr id="4" name="Picture 4" descr="http://www.clker.com/cliparts/e/l/i/0/s/E/not-checked-checked-and-unchecked-md.png">
            <a:extLst>
              <a:ext uri="{FF2B5EF4-FFF2-40B4-BE49-F238E27FC236}">
                <a16:creationId xmlns:a16="http://schemas.microsoft.com/office/drawing/2014/main" id="{F536CBD8-97DF-4D21-BC9B-B3AA27A478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939"/>
          <a:stretch/>
        </p:blipFill>
        <p:spPr bwMode="auto">
          <a:xfrm>
            <a:off x="6660232" y="1141165"/>
            <a:ext cx="439999" cy="54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106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8A8E92-3304-4C0C-9225-CBEA8F19E25A}"/>
              </a:ext>
            </a:extLst>
          </p:cNvPr>
          <p:cNvSpPr>
            <a:spLocks noGrp="1"/>
          </p:cNvSpPr>
          <p:nvPr>
            <p:ph type="title"/>
          </p:nvPr>
        </p:nvSpPr>
        <p:spPr/>
        <p:txBody>
          <a:bodyPr/>
          <a:lstStyle/>
          <a:p>
            <a:pPr marL="0" indent="0"/>
            <a:r>
              <a:rPr lang="en-US" sz="4000" dirty="0">
                <a:sym typeface="Wingdings" panose="05000000000000000000" pitchFamily="2" charset="2"/>
              </a:rPr>
              <a:t>Sesame: claim eventually refused</a:t>
            </a:r>
            <a:endParaRPr lang="en-US" sz="4000" dirty="0"/>
          </a:p>
        </p:txBody>
      </p:sp>
      <p:sp>
        <p:nvSpPr>
          <p:cNvPr id="3" name="Espace réservé du contenu 2">
            <a:extLst>
              <a:ext uri="{FF2B5EF4-FFF2-40B4-BE49-F238E27FC236}">
                <a16:creationId xmlns:a16="http://schemas.microsoft.com/office/drawing/2014/main" id="{94CB23A8-3140-4F66-A459-D62A47A800BE}"/>
              </a:ext>
            </a:extLst>
          </p:cNvPr>
          <p:cNvSpPr>
            <a:spLocks noGrp="1"/>
          </p:cNvSpPr>
          <p:nvPr>
            <p:ph idx="1"/>
          </p:nvPr>
        </p:nvSpPr>
        <p:spPr/>
        <p:txBody>
          <a:bodyPr>
            <a:normAutofit fontScale="92500" lnSpcReduction="10000"/>
          </a:bodyPr>
          <a:lstStyle/>
          <a:p>
            <a:pPr marL="0" indent="0">
              <a:buNone/>
            </a:pPr>
            <a:r>
              <a:rPr lang="en-US" sz="1400" dirty="0"/>
              <a:t>System for goods </a:t>
            </a:r>
            <a:r>
              <a:rPr lang="en-US" sz="1400" b="1" dirty="0"/>
              <a:t>transportation/haulage by road vehicles</a:t>
            </a:r>
            <a:r>
              <a:rPr lang="en-US" sz="1400" dirty="0"/>
              <a:t>, including a </a:t>
            </a:r>
            <a:r>
              <a:rPr lang="en-US" sz="1400" b="1" dirty="0"/>
              <a:t>central processing station</a:t>
            </a:r>
            <a:r>
              <a:rPr lang="en-US" sz="1400" dirty="0"/>
              <a:t>, shippers </a:t>
            </a:r>
            <a:r>
              <a:rPr lang="en-US" sz="1400" b="1" dirty="0"/>
              <a:t>capture stations</a:t>
            </a:r>
            <a:r>
              <a:rPr lang="en-US" sz="1400" dirty="0"/>
              <a:t>, carriers </a:t>
            </a:r>
            <a:r>
              <a:rPr lang="en-US" sz="1400" b="1" dirty="0"/>
              <a:t>capture stations </a:t>
            </a:r>
            <a:r>
              <a:rPr lang="en-US" sz="1400" dirty="0"/>
              <a:t>and </a:t>
            </a:r>
            <a:r>
              <a:rPr lang="en-US" sz="1400" b="1" dirty="0"/>
              <a:t>means of communication </a:t>
            </a:r>
            <a:r>
              <a:rPr lang="en-US" sz="1400" dirty="0"/>
              <a:t>between the central processing station and on the one hand the charterers capture stations and on the other hand the carriers capture stations to allow the carriers to access the charterers' offers,</a:t>
            </a:r>
          </a:p>
          <a:p>
            <a:pPr marL="0" indent="0">
              <a:buNone/>
            </a:pPr>
            <a:r>
              <a:rPr lang="en-US" sz="1400" dirty="0"/>
              <a:t>characterized in that the central processing station includes:</a:t>
            </a:r>
          </a:p>
          <a:p>
            <a:pPr marL="0" indent="0">
              <a:buNone/>
            </a:pPr>
            <a:r>
              <a:rPr lang="en-US" sz="1400" dirty="0"/>
              <a:t>at least </a:t>
            </a:r>
            <a:r>
              <a:rPr lang="en-US" sz="1400" b="1" dirty="0"/>
              <a:t>three registers </a:t>
            </a:r>
            <a:r>
              <a:rPr lang="en-US" sz="1400" dirty="0"/>
              <a:t>corresponding respectively to data relative to the nature of the load, to time and to space, each of these registers being divided into</a:t>
            </a:r>
          </a:p>
          <a:p>
            <a:pPr marL="0" indent="0">
              <a:buNone/>
            </a:pPr>
            <a:r>
              <a:rPr lang="en-US" sz="1400" dirty="0"/>
              <a:t>a </a:t>
            </a:r>
            <a:r>
              <a:rPr lang="en-US" sz="1400" b="1" dirty="0"/>
              <a:t>sub-register</a:t>
            </a:r>
            <a:r>
              <a:rPr lang="en-US" sz="1400" dirty="0"/>
              <a:t> dedicated to the shippers and for receiving data relating respectively to the required load capacity, to a target time for loading and delivery and to a loading and unloading place, and </a:t>
            </a:r>
          </a:p>
          <a:p>
            <a:pPr marL="0" indent="0">
              <a:buNone/>
            </a:pPr>
            <a:r>
              <a:rPr lang="en-US" sz="1400" dirty="0"/>
              <a:t>a </a:t>
            </a:r>
            <a:r>
              <a:rPr lang="en-US" sz="1400" b="1" dirty="0"/>
              <a:t>sub-register</a:t>
            </a:r>
            <a:r>
              <a:rPr lang="en-US" sz="1400" dirty="0"/>
              <a:t> dedicated to carriers and for receiving respectively data to the available cargo capacity, a provisional schedule time for moving, a departure and a destination city;</a:t>
            </a:r>
          </a:p>
          <a:p>
            <a:pPr marL="0" indent="0">
              <a:buNone/>
            </a:pPr>
            <a:r>
              <a:rPr lang="en-US" sz="1400" dirty="0"/>
              <a:t>a </a:t>
            </a:r>
            <a:r>
              <a:rPr lang="en-US" sz="1400" b="1" dirty="0"/>
              <a:t>CPU</a:t>
            </a:r>
          </a:p>
          <a:p>
            <a:pPr marL="0" indent="0">
              <a:buNone/>
            </a:pPr>
            <a:r>
              <a:rPr lang="en-US" sz="1400" dirty="0"/>
              <a:t>that drives these three registers, </a:t>
            </a:r>
          </a:p>
          <a:p>
            <a:pPr marL="0" indent="0">
              <a:buNone/>
            </a:pPr>
            <a:r>
              <a:rPr lang="en-US" sz="1400" dirty="0"/>
              <a:t>that compares the </a:t>
            </a:r>
            <a:r>
              <a:rPr lang="en-US" sz="1400" b="1" dirty="0"/>
              <a:t>capabilities of a vehicle in terms of spatial and temporal capabilities and load and size</a:t>
            </a:r>
            <a:r>
              <a:rPr lang="en-US" sz="1400" dirty="0"/>
              <a:t>, with space and time constraints, as well as load and congestion, defined by a freight offer associated with a charterer capture station, </a:t>
            </a:r>
          </a:p>
          <a:p>
            <a:pPr marL="0" indent="0">
              <a:buNone/>
            </a:pPr>
            <a:r>
              <a:rPr lang="en-US" sz="1400" dirty="0"/>
              <a:t>that follows </a:t>
            </a:r>
            <a:r>
              <a:rPr lang="en-US" sz="1400" b="1" dirty="0"/>
              <a:t>the progress of each vehicle associated with the carrier entry station</a:t>
            </a:r>
            <a:r>
              <a:rPr lang="en-US" sz="1400" dirty="0"/>
              <a:t>, </a:t>
            </a:r>
          </a:p>
          <a:p>
            <a:pPr marL="0" indent="0">
              <a:buNone/>
            </a:pPr>
            <a:r>
              <a:rPr lang="en-US" sz="1400" dirty="0"/>
              <a:t>that compares the </a:t>
            </a:r>
            <a:r>
              <a:rPr lang="en-US" sz="1400" b="1" dirty="0"/>
              <a:t>progress of each vehicle in time and space with time</a:t>
            </a:r>
            <a:r>
              <a:rPr lang="en-US" sz="1400" dirty="0"/>
              <a:t>, and </a:t>
            </a:r>
          </a:p>
          <a:p>
            <a:pPr marL="0" indent="0">
              <a:buNone/>
            </a:pPr>
            <a:r>
              <a:rPr lang="en-US" sz="1400" dirty="0"/>
              <a:t>that targets space defined from a charterer capture station.</a:t>
            </a:r>
          </a:p>
        </p:txBody>
      </p:sp>
      <p:sp>
        <p:nvSpPr>
          <p:cNvPr id="4" name="Espace réservé du numéro de diapositive 3">
            <a:extLst>
              <a:ext uri="{FF2B5EF4-FFF2-40B4-BE49-F238E27FC236}">
                <a16:creationId xmlns:a16="http://schemas.microsoft.com/office/drawing/2014/main" id="{0D0FC7A8-484F-43AB-BA6A-C80C79F6BA1F}"/>
              </a:ext>
            </a:extLst>
          </p:cNvPr>
          <p:cNvSpPr>
            <a:spLocks noGrp="1"/>
          </p:cNvSpPr>
          <p:nvPr>
            <p:ph type="sldNum" sz="quarter" idx="12"/>
          </p:nvPr>
        </p:nvSpPr>
        <p:spPr/>
        <p:txBody>
          <a:bodyPr/>
          <a:lstStyle/>
          <a:p>
            <a:fld id="{6E67BBFD-CA1C-4A53-888B-7DA3CB0AEDFA}" type="slidenum">
              <a:rPr lang="fr-FR" smtClean="0"/>
              <a:pPr/>
              <a:t>34</a:t>
            </a:fld>
            <a:endParaRPr lang="fr-FR"/>
          </a:p>
        </p:txBody>
      </p:sp>
      <p:pic>
        <p:nvPicPr>
          <p:cNvPr id="5" name="Picture 4" descr="http://www.clker.com/cliparts/e/l/i/0/s/E/not-checked-checked-and-unchecked-md.png">
            <a:extLst>
              <a:ext uri="{FF2B5EF4-FFF2-40B4-BE49-F238E27FC236}">
                <a16:creationId xmlns:a16="http://schemas.microsoft.com/office/drawing/2014/main" id="{558408A0-1EDE-4435-A172-F74FEB6AFA6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939"/>
          <a:stretch/>
        </p:blipFill>
        <p:spPr bwMode="auto">
          <a:xfrm>
            <a:off x="7620000" y="847725"/>
            <a:ext cx="439999" cy="54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83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1E6D8F-197E-4A10-AF3F-D588EFA3BD6E}"/>
              </a:ext>
            </a:extLst>
          </p:cNvPr>
          <p:cNvSpPr>
            <a:spLocks noGrp="1"/>
          </p:cNvSpPr>
          <p:nvPr>
            <p:ph sz="quarter" idx="11"/>
          </p:nvPr>
        </p:nvSpPr>
        <p:spPr>
          <a:xfrm>
            <a:off x="755650" y="1125538"/>
            <a:ext cx="7993063" cy="5183187"/>
          </a:xfrm>
        </p:spPr>
        <p:txBody>
          <a:bodyPr/>
          <a:lstStyle/>
          <a:p>
            <a:pPr fontAlgn="auto">
              <a:spcAft>
                <a:spcPts val="0"/>
              </a:spcAft>
              <a:defRPr/>
            </a:pPr>
            <a:r>
              <a:rPr lang="fr-FR" dirty="0"/>
              <a:t>Art. L. 612-12 CPI</a:t>
            </a:r>
          </a:p>
          <a:p>
            <a:pPr marL="355600" indent="0" fontAlgn="auto">
              <a:spcAft>
                <a:spcPts val="0"/>
              </a:spcAft>
              <a:buNone/>
              <a:defRPr/>
            </a:pPr>
            <a:r>
              <a:rPr lang="en-US" sz="2000" dirty="0">
                <a:solidFill>
                  <a:srgbClr val="767A7D"/>
                </a:solidFill>
              </a:rPr>
              <a:t>Substantive ground to refuse an application only if the application:</a:t>
            </a:r>
          </a:p>
          <a:p>
            <a:pPr marL="698500" fontAlgn="auto">
              <a:spcAft>
                <a:spcPts val="0"/>
              </a:spcAft>
              <a:buFont typeface="Arial" panose="020B0604020202020204" pitchFamily="34" charset="0"/>
              <a:buChar char="•"/>
              <a:defRPr/>
            </a:pPr>
            <a:r>
              <a:rPr lang="en-US" sz="2000" dirty="0">
                <a:solidFill>
                  <a:srgbClr val="767A7D"/>
                </a:solidFill>
              </a:rPr>
              <a:t>relates to subject-matter which can manifestly not be considered as an invention (ineligibility), or</a:t>
            </a:r>
          </a:p>
          <a:p>
            <a:pPr marL="698500" fontAlgn="auto">
              <a:spcAft>
                <a:spcPts val="0"/>
              </a:spcAft>
              <a:buFont typeface="Arial" panose="020B0604020202020204" pitchFamily="34" charset="0"/>
              <a:buChar char="•"/>
              <a:defRPr/>
            </a:pPr>
            <a:r>
              <a:rPr lang="en-US" sz="2000" dirty="0">
                <a:solidFill>
                  <a:srgbClr val="767A7D"/>
                </a:solidFill>
              </a:rPr>
              <a:t>has not been amended, after an invitation to do so, although the lack of novelty manifestly results from the search report.</a:t>
            </a:r>
          </a:p>
          <a:p>
            <a:pPr marL="698500" fontAlgn="auto">
              <a:spcAft>
                <a:spcPts val="0"/>
              </a:spcAft>
              <a:buFont typeface="Arial" panose="020B0604020202020204" pitchFamily="34" charset="0"/>
              <a:buChar char="•"/>
              <a:defRPr/>
            </a:pPr>
            <a:endParaRPr lang="en-US" sz="2000" dirty="0">
              <a:solidFill>
                <a:srgbClr val="767A7D"/>
              </a:solidFill>
            </a:endParaRPr>
          </a:p>
          <a:p>
            <a:pPr marL="355600" indent="0" fontAlgn="auto">
              <a:spcAft>
                <a:spcPts val="0"/>
              </a:spcAft>
              <a:buNone/>
              <a:defRPr/>
            </a:pPr>
            <a:r>
              <a:rPr lang="en-US" sz="2000" b="1" dirty="0">
                <a:solidFill>
                  <a:srgbClr val="767A7D"/>
                </a:solidFill>
              </a:rPr>
              <a:t>Inventive step is only a ground of nullity</a:t>
            </a:r>
          </a:p>
          <a:p>
            <a:pPr marL="355600" indent="0" fontAlgn="auto">
              <a:spcAft>
                <a:spcPts val="0"/>
              </a:spcAft>
              <a:buNone/>
              <a:defRPr/>
            </a:pPr>
            <a:r>
              <a:rPr lang="en-US" sz="2000" dirty="0">
                <a:solidFill>
                  <a:srgbClr val="767A7D"/>
                </a:solidFill>
              </a:rPr>
              <a:t>The lack of novelty must be </a:t>
            </a:r>
            <a:r>
              <a:rPr lang="en-US" sz="2000" b="1" dirty="0">
                <a:solidFill>
                  <a:srgbClr val="767A7D"/>
                </a:solidFill>
              </a:rPr>
              <a:t>manifest</a:t>
            </a:r>
          </a:p>
          <a:p>
            <a:pPr marL="355600" indent="0" fontAlgn="auto">
              <a:spcAft>
                <a:spcPts val="0"/>
              </a:spcAft>
              <a:buNone/>
              <a:defRPr/>
            </a:pPr>
            <a:endParaRPr lang="en-US" sz="2000" dirty="0">
              <a:solidFill>
                <a:srgbClr val="767A7D"/>
              </a:solidFill>
            </a:endParaRPr>
          </a:p>
          <a:p>
            <a:pPr fontAlgn="auto">
              <a:spcAft>
                <a:spcPts val="0"/>
              </a:spcAft>
              <a:defRPr/>
            </a:pPr>
            <a:r>
              <a:rPr lang="en-US" dirty="0"/>
              <a:t>The ineligibility </a:t>
            </a:r>
            <a:r>
              <a:rPr lang="en-US" i="1" dirty="0"/>
              <a:t>should probably</a:t>
            </a:r>
            <a:r>
              <a:rPr lang="en-US" dirty="0"/>
              <a:t> also be manifest for a refusal by INPI</a:t>
            </a:r>
          </a:p>
        </p:txBody>
      </p:sp>
      <p:sp>
        <p:nvSpPr>
          <p:cNvPr id="3075" name="Titre 1">
            <a:extLst>
              <a:ext uri="{FF2B5EF4-FFF2-40B4-BE49-F238E27FC236}">
                <a16:creationId xmlns:a16="http://schemas.microsoft.com/office/drawing/2014/main" id="{52DEDA04-DAFB-4466-B2E6-C4E2D9A07340}"/>
              </a:ext>
            </a:extLst>
          </p:cNvPr>
          <p:cNvSpPr>
            <a:spLocks noGrp="1"/>
          </p:cNvSpPr>
          <p:nvPr>
            <p:ph type="title"/>
          </p:nvPr>
        </p:nvSpPr>
        <p:spPr bwMode="auto">
          <a:xfrm>
            <a:off x="914400" y="0"/>
            <a:ext cx="8229600" cy="431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fr-FR" altLang="fr-FR" dirty="0"/>
              <a:t>The French case: provisions for </a:t>
            </a:r>
            <a:r>
              <a:rPr lang="fr-FR" altLang="fr-FR" dirty="0" err="1"/>
              <a:t>refusal</a:t>
            </a:r>
            <a:endParaRPr lang="fr-FR" altLang="fr-FR" dirty="0"/>
          </a:p>
        </p:txBody>
      </p:sp>
    </p:spTree>
    <p:extLst>
      <p:ext uri="{BB962C8B-B14F-4D97-AF65-F5344CB8AC3E}">
        <p14:creationId xmlns:p14="http://schemas.microsoft.com/office/powerpoint/2010/main" val="1586414056"/>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fondeur">
  <a:themeElements>
    <a:clrScheme name="Profondeur">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Profondeur">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fondeu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8832</TotalTime>
  <Words>2731</Words>
  <Application>Microsoft Macintosh PowerPoint</Application>
  <PresentationFormat>Affichage à l'écran (4:3)</PresentationFormat>
  <Paragraphs>242</Paragraphs>
  <Slides>35</Slides>
  <Notes>9</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35</vt:i4>
      </vt:variant>
    </vt:vector>
  </HeadingPairs>
  <TitlesOfParts>
    <vt:vector size="48" baseType="lpstr">
      <vt:lpstr>Meiryo</vt:lpstr>
      <vt:lpstr>Arial</vt:lpstr>
      <vt:lpstr>Avenir Black Oblique</vt:lpstr>
      <vt:lpstr>Avenir Book</vt:lpstr>
      <vt:lpstr>Avenir Heavy</vt:lpstr>
      <vt:lpstr>Avenir Heavy Oblique</vt:lpstr>
      <vt:lpstr>Avenir Medium</vt:lpstr>
      <vt:lpstr>Calibri</vt:lpstr>
      <vt:lpstr>Corbel</vt:lpstr>
      <vt:lpstr>Impact</vt:lpstr>
      <vt:lpstr>Wingdings</vt:lpstr>
      <vt:lpstr>Custom Design</vt:lpstr>
      <vt:lpstr>Profondeur</vt:lpstr>
      <vt:lpstr>Computer-implemented inventions litigation in Europe</vt:lpstr>
      <vt:lpstr>What is a CII?</vt:lpstr>
      <vt:lpstr>Legal provisions: statutory law</vt:lpstr>
      <vt:lpstr>Some particularities of the litigation 1/2</vt:lpstr>
      <vt:lpstr>Some particularities of the litigation 2/2</vt:lpstr>
      <vt:lpstr>Validity: Technical character Test </vt:lpstr>
      <vt:lpstr>Approach of the incorporation 1/2 </vt:lpstr>
      <vt:lpstr>Approach of the incorporation 2/2 </vt:lpstr>
      <vt:lpstr>Approach of the essential element 1/3</vt:lpstr>
      <vt:lpstr>Approach of the essential element 2/3</vt:lpstr>
      <vt:lpstr>Approach of the essential element 3/3</vt:lpstr>
      <vt:lpstr>The technical contribution approach 1/5</vt:lpstr>
      <vt:lpstr>The technical contribution approach 2/5</vt:lpstr>
      <vt:lpstr>The technical contribution approach 3/5</vt:lpstr>
      <vt:lpstr>The technical contribution approach 4/5</vt:lpstr>
      <vt:lpstr>The technical contribution approach 5/5</vt:lpstr>
      <vt:lpstr>The further technical effect approach 1/4</vt:lpstr>
      <vt:lpstr>The further technical effect approach 2/4</vt:lpstr>
      <vt:lpstr>The further technical effect approach 3/4</vt:lpstr>
      <vt:lpstr>The further technical effect approach 4/4</vt:lpstr>
      <vt:lpstr>The any hardware approach 1/4</vt:lpstr>
      <vt:lpstr>The any hardware approach 2/4</vt:lpstr>
      <vt:lpstr>The any hardware approach 3/4</vt:lpstr>
      <vt:lpstr>The any hardware approach 4/4</vt:lpstr>
      <vt:lpstr>EXAMPLES OF FRENCH  CASES 1/2</vt:lpstr>
      <vt:lpstr>Présentation PowerPoint</vt:lpstr>
      <vt:lpstr>Présentation PowerPoint</vt:lpstr>
      <vt:lpstr>The French case: decision Sesame</vt:lpstr>
      <vt:lpstr>Xaga: claim 1 of corresponding EP application also refused by EPO</vt:lpstr>
      <vt:lpstr>EXAMPLES OF FRENCH CASES 2/2</vt:lpstr>
      <vt:lpstr>Présentation PowerPoint</vt:lpstr>
      <vt:lpstr>Présentation PowerPoint</vt:lpstr>
      <vt:lpstr>The French case: decision Xaga</vt:lpstr>
      <vt:lpstr>Sesame: claim eventually refused</vt:lpstr>
      <vt:lpstr>The French case: provisions for refusal</vt:lpstr>
    </vt:vector>
  </TitlesOfParts>
  <Company>TRADGEST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PATENT LIFE CYCLE MANAGEMENT</dc:title>
  <dc:creator>Denis Schertenleib</dc:creator>
  <cp:lastModifiedBy>Matthieu DHENNE</cp:lastModifiedBy>
  <cp:revision>333</cp:revision>
  <cp:lastPrinted>2018-09-19T12:42:30Z</cp:lastPrinted>
  <dcterms:created xsi:type="dcterms:W3CDTF">2008-05-28T08:51:35Z</dcterms:created>
  <dcterms:modified xsi:type="dcterms:W3CDTF">2018-12-03T13:44:25Z</dcterms:modified>
</cp:coreProperties>
</file>