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notesMasterIdLst>
    <p:notesMasterId r:id="rId3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jpe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jpe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jpe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_CONTENT">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48400" r="48400" t="0" b="0"/>
          <a:stretch/>
        </p:blipFill>
        <p:spPr>
          <a:xfrm>
            <a:off x="0" y="0"/>
            <a:ext cx="329184" cy="6858000"/>
          </a:xfrm>
          <a:prstGeom prst="rect">
            <a:avLst/>
          </a:prstGeom>
        </p:spPr>
      </p:pic>
      <p:pic>
        <p:nvPicPr>
          <p:cNvPr id="3" name="Image 1" descr="preencoded.png">    </p:cNvPr>
          <p:cNvPicPr>
            <a:picLocks noChangeAspect="1"/>
          </p:cNvPicPr>
          <p:nvPr/>
        </p:nvPicPr>
        <p:blipFill>
          <a:blip r:embed="rId2"/>
          <a:stretch>
            <a:fillRect/>
          </a:stretch>
        </p:blipFill>
        <p:spPr>
          <a:xfrm>
            <a:off x="868680" y="6336792"/>
            <a:ext cx="283464" cy="250546"/>
          </a:xfrm>
          <a:prstGeom prst="rect">
            <a:avLst/>
          </a:prstGeom>
        </p:spPr>
      </p:pic>
      <p:sp>
        <p:nvSpPr>
          <p:cNvPr id="4" name="Text 0"/>
          <p:cNvSpPr/>
          <p:nvPr/>
        </p:nvSpPr>
        <p:spPr>
          <a:xfrm>
            <a:off x="5669280" y="6309360"/>
            <a:ext cx="5074920" cy="310896"/>
          </a:xfrm>
          <a:prstGeom prst="rect">
            <a:avLst/>
          </a:prstGeom>
          <a:noFill/>
          <a:ln/>
        </p:spPr>
        <p:txBody>
          <a:bodyPr wrap="square" lIns="0" tIns="0" rIns="0" bIns="0" rtlCol="0" anchor="ctr"/>
          <a:lstStyle/>
          <a:p>
            <a:pPr algn="r" indent="0" marL="0">
              <a:buNone/>
            </a:pPr>
            <a:r>
              <a:rPr lang="en-US" sz="900" dirty="0">
                <a:solidFill>
                  <a:srgbClr val="6B6F7B"/>
                </a:solidFill>
              </a:rPr>
              <a:t>Computer-implemented inventions litigation in Europe  |  VPP, Munich, 3 December 2018</a:t>
            </a:r>
            <a:endParaRPr lang="en-US" sz="900" dirty="0"/>
          </a:p>
        </p:txBody>
      </p:sp>
      <p:sp>
        <p:nvSpPr>
          <p:cNvPr id="5" name="Text 1"/>
          <p:cNvSpPr/>
          <p:nvPr>
            <p:ph idx="103" type="title" hasCustomPrompt="1"/>
          </p:nvPr>
        </p:nvSpPr>
        <p:spPr>
          <a:xfrm>
            <a:off x="868680" y="411480"/>
            <a:ext cx="10469880" cy="868680"/>
          </a:xfrm>
          <a:prstGeom prst="rect">
            <a:avLst/>
          </a:prstGeom>
          <a:noFill/>
          <a:ln/>
        </p:spPr>
        <p:txBody>
          <a:bodyPr wrap="square" rtlCol="0"/>
          <a:lstStyle>
            <a:lvl1pPr algn="l" indent="0" marL="0">
              <a:buNone/>
              <a:defRPr lang="en-US" sz="2800" dirty="0">
                <a:solidFill>
                  <a:srgbClr val="2222C6"/>
                </a:solidFill>
                <a:latin typeface="Avenir Book" pitchFamily="34" charset="0"/>
                <a:ea typeface="Avenir Book" pitchFamily="34" charset="-122"/>
                <a:cs typeface="Avenir Book" pitchFamily="34" charset="-120"/>
              </a:defRPr>
            </a:lvl1pPr>
          </a:lstStyle>
          <a:p>
            <a:pPr algn="l" indent="0" marL="0">
              <a:buNone/>
            </a:pPr>
            <a:endParaRPr lang="en-US" sz="28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_COVER">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23340" r="23340" t="0" b="0"/>
          <a:stretch/>
        </p:blipFill>
        <p:spPr>
          <a:xfrm>
            <a:off x="0" y="0"/>
            <a:ext cx="5486400" cy="6858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_SECTION">
    <p:bg>
      <p:bgPr>
        <a:solidFill>
          <a:srgbClr val="15158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7801" b="780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E0E5C">
              <a:alpha val="60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A_CLOSING">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29561" r="29561" t="0" b="0"/>
          <a:stretch/>
        </p:blipFill>
        <p:spPr>
          <a:xfrm>
            <a:off x="0" y="0"/>
            <a:ext cx="4206240" cy="68580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3.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4.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4.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2" Type="http://schemas.openxmlformats.org/officeDocument/2006/relationships/hyperlink" Target="mailto:md@dhenne-avocats.fr" TargetMode="External"/><Relationship Id="rId4" Type="http://schemas.openxmlformats.org/officeDocument/2006/relationships/hyperlink" Target="https://www.dhenne-avocats.fr/en/" TargetMode="External"/><Relationship Id="rId1" Type="http://schemas.openxmlformats.org/officeDocument/2006/relationships/image" Target="../media/image-36-1.jpeg"/><Relationship Id="rId3" Type="http://schemas.openxmlformats.org/officeDocument/2006/relationships/image" Target="../media/image-36-2.png"/><Relationship Id="rId5" Type="http://schemas.openxmlformats.org/officeDocument/2006/relationships/slideLayout" Target="../slideLayouts/slideLayout5.xml"/><Relationship Id="rId6"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Dhenne Avocats">    </p:cNvPr>
          <p:cNvPicPr>
            <a:picLocks noChangeAspect="1"/>
          </p:cNvPicPr>
          <p:nvPr/>
        </p:nvPicPr>
        <p:blipFill>
          <a:blip r:embed="rId1"/>
          <a:stretch>
            <a:fillRect/>
          </a:stretch>
        </p:blipFill>
        <p:spPr>
          <a:xfrm>
            <a:off x="6172200" y="566928"/>
            <a:ext cx="2834640" cy="227135"/>
          </a:xfrm>
          <a:prstGeom prst="rect">
            <a:avLst/>
          </a:prstGeom>
        </p:spPr>
      </p:pic>
      <p:sp>
        <p:nvSpPr>
          <p:cNvPr id="3" name="Text 0"/>
          <p:cNvSpPr txBox="1"/>
          <p:nvPr/>
        </p:nvSpPr>
        <p:spPr>
          <a:xfrm>
            <a:off x="6172200" y="1463040"/>
            <a:ext cx="5394960" cy="320040"/>
          </a:xfrm>
          <a:prstGeom prst="rect">
            <a:avLst/>
          </a:prstGeom>
          <a:noFill/>
          <a:ln/>
        </p:spPr>
        <p:txBody>
          <a:bodyPr wrap="square" lIns="0" tIns="0" rIns="0" bIns="0" rtlCol="0" anchor="ctr"/>
          <a:lstStyle/>
          <a:p>
            <a:pPr indent="0" marL="0">
              <a:buNone/>
            </a:pPr>
            <a:r>
              <a:rPr lang="en-US" sz="1100" spc="200" kern="0" dirty="0">
                <a:solidFill>
                  <a:srgbClr val="2222C6"/>
                </a:solidFill>
              </a:rPr>
              <a:t>VPP</a:t>
            </a:r>
            <a:endParaRPr lang="en-US" sz="1100" dirty="0"/>
          </a:p>
        </p:txBody>
      </p:sp>
      <p:sp>
        <p:nvSpPr>
          <p:cNvPr id="4" name="Text 1"/>
          <p:cNvSpPr txBox="1"/>
          <p:nvPr/>
        </p:nvSpPr>
        <p:spPr>
          <a:xfrm>
            <a:off x="6172200" y="1828800"/>
            <a:ext cx="5394960" cy="2322576"/>
          </a:xfrm>
          <a:prstGeom prst="rect">
            <a:avLst/>
          </a:prstGeom>
          <a:noFill/>
          <a:ln/>
        </p:spPr>
        <p:txBody>
          <a:bodyPr wrap="square" lIns="0" tIns="0" rIns="0" bIns="0" rtlCol="0" anchor="t"/>
          <a:lstStyle/>
          <a:p>
            <a:pPr indent="0" marL="0">
              <a:buNone/>
            </a:pPr>
            <a:r>
              <a:rPr lang="en-US" sz="3600" dirty="0">
                <a:solidFill>
                  <a:srgbClr val="2A2B31"/>
                </a:solidFill>
                <a:latin typeface="Avenir Book" pitchFamily="34" charset="0"/>
                <a:ea typeface="Avenir Book" pitchFamily="34" charset="-122"/>
                <a:cs typeface="Avenir Book" pitchFamily="34" charset="-120"/>
              </a:rPr>
              <a:t>Computer-implemented inventions litigation in Europe</a:t>
            </a:r>
            <a:endParaRPr lang="en-US" sz="3600" dirty="0"/>
          </a:p>
        </p:txBody>
      </p:sp>
      <p:sp>
        <p:nvSpPr>
          <p:cNvPr id="5" name="Text 2"/>
          <p:cNvSpPr txBox="1"/>
          <p:nvPr/>
        </p:nvSpPr>
        <p:spPr>
          <a:xfrm>
            <a:off x="6172200" y="4754880"/>
            <a:ext cx="3291840" cy="1280160"/>
          </a:xfrm>
          <a:prstGeom prst="rect">
            <a:avLst/>
          </a:prstGeom>
          <a:noFill/>
          <a:ln/>
        </p:spPr>
        <p:txBody>
          <a:bodyPr wrap="square" lIns="0" tIns="0" rIns="0" bIns="0" rtlCol="0" anchor="t"/>
          <a:lstStyle/>
          <a:p>
            <a:pPr indent="0" marL="0">
              <a:spcAft>
                <a:spcPts val="400"/>
              </a:spcAft>
              <a:buNone/>
            </a:pPr>
            <a:r>
              <a:rPr lang="en-US" sz="1500" dirty="0">
                <a:solidFill>
                  <a:srgbClr val="2A2B31"/>
                </a:solidFill>
              </a:rPr>
              <a:t>Dr Matthieu Dhenne</a:t>
            </a:r>
            <a:endParaRPr lang="en-US" sz="1500" dirty="0"/>
          </a:p>
          <a:p>
            <a:pPr indent="0" marL="0">
              <a:spcAft>
                <a:spcPts val="100"/>
              </a:spcAft>
              <a:buNone/>
            </a:pPr>
            <a:r>
              <a:rPr lang="en-US" sz="1200" dirty="0">
                <a:solidFill>
                  <a:srgbClr val="6B6F7B"/>
                </a:solidFill>
              </a:rPr>
              <a:t>Attorney-at-Law (Paris Bar)</a:t>
            </a:r>
            <a:endParaRPr lang="en-US" sz="1500" dirty="0"/>
          </a:p>
        </p:txBody>
      </p:sp>
      <p:sp>
        <p:nvSpPr>
          <p:cNvPr id="6" name="Text 3"/>
          <p:cNvSpPr txBox="1"/>
          <p:nvPr/>
        </p:nvSpPr>
        <p:spPr>
          <a:xfrm>
            <a:off x="9509760" y="4754880"/>
            <a:ext cx="2240280" cy="1280160"/>
          </a:xfrm>
          <a:prstGeom prst="rect">
            <a:avLst/>
          </a:prstGeom>
          <a:noFill/>
          <a:ln/>
        </p:spPr>
        <p:txBody>
          <a:bodyPr wrap="square" lIns="0" tIns="0" rIns="0" bIns="0" rtlCol="0" anchor="t"/>
          <a:lstStyle/>
          <a:p>
            <a:pPr algn="r" indent="0" marL="0">
              <a:spcAft>
                <a:spcPts val="200"/>
              </a:spcAft>
              <a:buNone/>
            </a:pPr>
            <a:r>
              <a:rPr lang="en-US" sz="1200" dirty="0">
                <a:solidFill>
                  <a:srgbClr val="2A2B31"/>
                </a:solidFill>
              </a:rPr>
              <a:t>Munich</a:t>
            </a:r>
            <a:endParaRPr lang="en-US" sz="1200" dirty="0"/>
          </a:p>
          <a:p>
            <a:pPr algn="r" indent="0" marL="0">
              <a:buNone/>
            </a:pPr>
            <a:r>
              <a:rPr lang="en-US" sz="1200" dirty="0">
                <a:solidFill>
                  <a:srgbClr val="2222C6"/>
                </a:solidFill>
              </a:rPr>
              <a:t>3 December 2018</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What is a CII?</a:t>
            </a:r>
            <a:endParaRPr lang="en-US" sz="2800" dirty="0"/>
          </a:p>
        </p:txBody>
      </p:sp>
      <p:sp>
        <p:nvSpPr>
          <p:cNvPr id="3" name="quote-card"/>
          <p:cNvSpPr/>
          <p:nvPr/>
        </p:nvSpPr>
        <p:spPr>
          <a:xfrm>
            <a:off x="868680" y="1463040"/>
            <a:ext cx="10469880" cy="2688336"/>
          </a:xfrm>
          <a:prstGeom prst="roundRect">
            <a:avLst>
              <a:gd name="adj" fmla="val 4082"/>
            </a:avLst>
          </a:prstGeom>
          <a:solidFill>
            <a:srgbClr val="EEF0F8"/>
          </a:solidFill>
          <a:ln w="12700">
            <a:solidFill>
              <a:srgbClr val="EEF0F8"/>
            </a:solidFill>
            <a:prstDash val="solid"/>
          </a:ln>
        </p:spPr>
      </p:sp>
      <p:sp>
        <p:nvSpPr>
          <p:cNvPr id="4" name="Text 2"/>
          <p:cNvSpPr txBox="1"/>
          <p:nvPr/>
        </p:nvSpPr>
        <p:spPr>
          <a:xfrm>
            <a:off x="1280160" y="1664208"/>
            <a:ext cx="9646920" cy="274320"/>
          </a:xfrm>
          <a:prstGeom prst="rect">
            <a:avLst/>
          </a:prstGeom>
          <a:noFill/>
          <a:ln/>
        </p:spPr>
        <p:txBody>
          <a:bodyPr wrap="square" lIns="0" tIns="0" rIns="0" bIns="0" rtlCol="0" anchor="ctr"/>
          <a:lstStyle/>
          <a:p>
            <a:pPr indent="0" marL="0">
              <a:buNone/>
            </a:pPr>
            <a:r>
              <a:rPr lang="en-US" sz="1200" spc="200" kern="0" dirty="0">
                <a:solidFill>
                  <a:srgbClr val="2222C6"/>
                </a:solidFill>
              </a:rPr>
              <a:t>EPO GUIDELINES</a:t>
            </a:r>
            <a:endParaRPr lang="en-US" sz="1200" dirty="0"/>
          </a:p>
        </p:txBody>
      </p:sp>
      <p:sp>
        <p:nvSpPr>
          <p:cNvPr id="5" name="Text 3"/>
          <p:cNvSpPr txBox="1"/>
          <p:nvPr/>
        </p:nvSpPr>
        <p:spPr>
          <a:xfrm>
            <a:off x="1280160" y="1965960"/>
            <a:ext cx="9646920" cy="2048256"/>
          </a:xfrm>
          <a:prstGeom prst="rect">
            <a:avLst/>
          </a:prstGeom>
          <a:noFill/>
          <a:ln/>
        </p:spPr>
        <p:txBody>
          <a:bodyPr wrap="square" lIns="0" tIns="0" rIns="0" bIns="0" rtlCol="0" anchor="t"/>
          <a:lstStyle/>
          <a:p>
            <a:pPr indent="0" marL="0">
              <a:spcAft>
                <a:spcPts val="1300"/>
              </a:spcAft>
              <a:buNone/>
            </a:pPr>
            <a:r>
              <a:rPr lang="en-US" sz="2400" i="1" dirty="0">
                <a:solidFill>
                  <a:srgbClr val="2A2B31"/>
                </a:solidFill>
              </a:rPr>
              <a:t>“The expression “computer-implemented inventions” (CII) covers claims which involve computers, computer networks or other programmable apparatus whereby </a:t>
            </a:r>
            <a:r>
              <a:rPr lang="en-US" sz="2400" i="1" dirty="0">
                <a:solidFill>
                  <a:srgbClr val="2A2B31"/>
                </a:solidFill>
              </a:rPr>
              <a:t>prima facie</a:t>
            </a:r>
            <a:r>
              <a:rPr lang="en-US" sz="2400" i="1" dirty="0">
                <a:solidFill>
                  <a:srgbClr val="2A2B31"/>
                </a:solidFill>
              </a:rPr>
              <a:t> one or more of the features of the claimed invention are realised by means of a program or programs.”</a:t>
            </a:r>
            <a:endParaRPr lang="en-US" sz="2400" dirty="0"/>
          </a:p>
        </p:txBody>
      </p:sp>
      <p:sp>
        <p:nvSpPr>
          <p:cNvPr id="6" name="Text 4"/>
          <p:cNvSpPr txBox="1"/>
          <p:nvPr/>
        </p:nvSpPr>
        <p:spPr>
          <a:xfrm>
            <a:off x="868680" y="4425696"/>
            <a:ext cx="10469880" cy="1563624"/>
          </a:xfrm>
          <a:prstGeom prst="rect">
            <a:avLst/>
          </a:prstGeom>
          <a:noFill/>
          <a:ln/>
        </p:spPr>
        <p:txBody>
          <a:bodyPr wrap="square" lIns="0" tIns="0" rIns="0" bIns="0" rtlCol="0" anchor="t"/>
          <a:lstStyle/>
          <a:p>
            <a:pPr indent="0" marL="0">
              <a:spcAft>
                <a:spcPts val="1200"/>
              </a:spcAft>
              <a:buNone/>
            </a:pPr>
            <a:r>
              <a:rPr lang="en-US" sz="2200" dirty="0">
                <a:solidFill>
                  <a:srgbClr val="2A2B31"/>
                </a:solidFill>
              </a:rPr>
              <a:t>But programs for computers “</a:t>
            </a:r>
            <a:r>
              <a:rPr lang="en-US" sz="2200" b="1" dirty="0">
                <a:solidFill>
                  <a:srgbClr val="2A2B31"/>
                </a:solidFill>
              </a:rPr>
              <a:t>as such</a:t>
            </a:r>
            <a:r>
              <a:rPr lang="en-US" sz="2200" dirty="0">
                <a:solidFill>
                  <a:srgbClr val="2A2B31"/>
                </a:solidFill>
              </a:rPr>
              <a:t>” are explicitly excluded from patentability.</a:t>
            </a:r>
            <a:endParaRPr lang="en-US" sz="22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Legal provisions: statutory law</a:t>
            </a:r>
            <a:endParaRPr lang="en-US" sz="2800" dirty="0"/>
          </a:p>
        </p:txBody>
      </p:sp>
      <p:sp>
        <p:nvSpPr>
          <p:cNvPr id="3" name="quote-card"/>
          <p:cNvSpPr/>
          <p:nvPr/>
        </p:nvSpPr>
        <p:spPr>
          <a:xfrm>
            <a:off x="868680" y="1463040"/>
            <a:ext cx="10469880" cy="4189476"/>
          </a:xfrm>
          <a:prstGeom prst="roundRect">
            <a:avLst>
              <a:gd name="adj" fmla="val 2619"/>
            </a:avLst>
          </a:prstGeom>
          <a:solidFill>
            <a:srgbClr val="EEF0F8"/>
          </a:solidFill>
          <a:ln w="12700">
            <a:solidFill>
              <a:srgbClr val="EEF0F8"/>
            </a:solidFill>
            <a:prstDash val="solid"/>
          </a:ln>
        </p:spPr>
      </p:sp>
      <p:sp>
        <p:nvSpPr>
          <p:cNvPr id="4" name="Text 2"/>
          <p:cNvSpPr txBox="1"/>
          <p:nvPr/>
        </p:nvSpPr>
        <p:spPr>
          <a:xfrm>
            <a:off x="1280160" y="1664208"/>
            <a:ext cx="9646920" cy="274320"/>
          </a:xfrm>
          <a:prstGeom prst="rect">
            <a:avLst/>
          </a:prstGeom>
          <a:noFill/>
          <a:ln/>
        </p:spPr>
        <p:txBody>
          <a:bodyPr wrap="square" lIns="0" tIns="0" rIns="0" bIns="0" rtlCol="0" anchor="ctr"/>
          <a:lstStyle/>
          <a:p>
            <a:pPr indent="0" marL="0">
              <a:buNone/>
            </a:pPr>
            <a:r>
              <a:rPr lang="en-US" sz="1200" spc="200" kern="0" dirty="0">
                <a:solidFill>
                  <a:srgbClr val="2222C6"/>
                </a:solidFill>
              </a:rPr>
              <a:t>ARTICLE 52 EPC AND ARTICLE L. 611-10 CPI</a:t>
            </a:r>
            <a:endParaRPr lang="en-US" sz="1200" dirty="0"/>
          </a:p>
        </p:txBody>
      </p:sp>
      <p:sp>
        <p:nvSpPr>
          <p:cNvPr id="5" name="Text 3"/>
          <p:cNvSpPr txBox="1"/>
          <p:nvPr/>
        </p:nvSpPr>
        <p:spPr>
          <a:xfrm>
            <a:off x="1280160" y="1965960"/>
            <a:ext cx="9646920" cy="3549396"/>
          </a:xfrm>
          <a:prstGeom prst="rect">
            <a:avLst/>
          </a:prstGeom>
          <a:noFill/>
          <a:ln/>
        </p:spPr>
        <p:txBody>
          <a:bodyPr wrap="square" lIns="0" tIns="0" rIns="0" bIns="0" rtlCol="0" anchor="t"/>
          <a:lstStyle/>
          <a:p>
            <a:pPr indent="0" marL="0">
              <a:spcAft>
                <a:spcPts val="1000"/>
              </a:spcAft>
              <a:buNone/>
            </a:pPr>
            <a:r>
              <a:rPr lang="en-US" sz="1900" dirty="0">
                <a:solidFill>
                  <a:srgbClr val="2A2B31"/>
                </a:solidFill>
              </a:rPr>
              <a:t>(1) European patents shall be granted for any inventions, </a:t>
            </a:r>
            <a:r>
              <a:rPr lang="en-US" sz="1900" b="1" dirty="0">
                <a:solidFill>
                  <a:srgbClr val="2A2B31"/>
                </a:solidFill>
              </a:rPr>
              <a:t>in all fields of technology</a:t>
            </a:r>
            <a:r>
              <a:rPr lang="en-US" sz="1900" dirty="0">
                <a:solidFill>
                  <a:srgbClr val="2A2B31"/>
                </a:solidFill>
              </a:rPr>
              <a:t>…</a:t>
            </a:r>
            <a:endParaRPr lang="en-US" sz="1900" dirty="0"/>
          </a:p>
          <a:p>
            <a:pPr indent="0" marL="0">
              <a:spcAft>
                <a:spcPts val="1000"/>
              </a:spcAft>
              <a:buNone/>
            </a:pPr>
            <a:r>
              <a:rPr lang="en-US" sz="1900" dirty="0">
                <a:solidFill>
                  <a:srgbClr val="2A2B31"/>
                </a:solidFill>
              </a:rPr>
              <a:t>(2) The following in particular shall not be regarded as inventions:</a:t>
            </a:r>
            <a:endParaRPr lang="en-US" sz="1900" dirty="0"/>
          </a:p>
          <a:p>
            <a:pPr lvl="1" marL="457200" indent="-228600">
              <a:spcAft>
                <a:spcPts val="1000"/>
              </a:spcAft>
              <a:buSzPct val="100000"/>
              <a:buFont typeface="Arial"/>
              <a:buChar char="◦"/>
            </a:pPr>
            <a:r>
              <a:rPr lang="en-US" sz="1900" dirty="0">
                <a:solidFill>
                  <a:srgbClr val="2A2B31"/>
                </a:solidFill>
              </a:rPr>
              <a:t>(a) </a:t>
            </a:r>
            <a:r>
              <a:rPr lang="en-US" sz="1900" b="1" dirty="0">
                <a:solidFill>
                  <a:srgbClr val="2A2B31"/>
                </a:solidFill>
              </a:rPr>
              <a:t>mathematical methods</a:t>
            </a:r>
            <a:r>
              <a:rPr lang="en-US" sz="1900" dirty="0">
                <a:solidFill>
                  <a:srgbClr val="2A2B31"/>
                </a:solidFill>
              </a:rPr>
              <a:t>;</a:t>
            </a:r>
            <a:endParaRPr lang="en-US" sz="1900" dirty="0"/>
          </a:p>
          <a:p>
            <a:pPr lvl="1" marL="457200" indent="-228600">
              <a:spcAft>
                <a:spcPts val="1000"/>
              </a:spcAft>
              <a:buSzPct val="100000"/>
              <a:buFont typeface="Arial"/>
              <a:buChar char="◦"/>
            </a:pPr>
            <a:r>
              <a:rPr lang="en-US" sz="1900" dirty="0">
                <a:solidFill>
                  <a:srgbClr val="2A2B31"/>
                </a:solidFill>
              </a:rPr>
              <a:t>(b) </a:t>
            </a:r>
            <a:r>
              <a:rPr lang="en-US" sz="1900" b="1" dirty="0">
                <a:solidFill>
                  <a:srgbClr val="2A2B31"/>
                </a:solidFill>
              </a:rPr>
              <a:t>aesthetic creations</a:t>
            </a:r>
            <a:r>
              <a:rPr lang="en-US" sz="1900" dirty="0">
                <a:solidFill>
                  <a:srgbClr val="2A2B31"/>
                </a:solidFill>
              </a:rPr>
              <a:t>;</a:t>
            </a:r>
            <a:endParaRPr lang="en-US" sz="1900" dirty="0"/>
          </a:p>
          <a:p>
            <a:pPr lvl="1" marL="457200" indent="-228600">
              <a:spcAft>
                <a:spcPts val="1000"/>
              </a:spcAft>
              <a:buSzPct val="100000"/>
              <a:buFont typeface="Arial"/>
              <a:buChar char="◦"/>
            </a:pPr>
            <a:r>
              <a:rPr lang="en-US" sz="1900" dirty="0">
                <a:solidFill>
                  <a:srgbClr val="2A2B31"/>
                </a:solidFill>
              </a:rPr>
              <a:t>(c) </a:t>
            </a:r>
            <a:r>
              <a:rPr lang="en-US" sz="1900" b="1" dirty="0">
                <a:solidFill>
                  <a:srgbClr val="2A2B31"/>
                </a:solidFill>
              </a:rPr>
              <a:t>mental acts</a:t>
            </a:r>
            <a:r>
              <a:rPr lang="en-US" sz="1900" dirty="0">
                <a:solidFill>
                  <a:srgbClr val="2A2B31"/>
                </a:solidFill>
              </a:rPr>
              <a:t>, </a:t>
            </a:r>
            <a:r>
              <a:rPr lang="en-US" sz="1900" b="1" dirty="0">
                <a:solidFill>
                  <a:srgbClr val="2A2B31"/>
                </a:solidFill>
              </a:rPr>
              <a:t>games</a:t>
            </a:r>
            <a:r>
              <a:rPr lang="en-US" sz="1900" dirty="0">
                <a:solidFill>
                  <a:srgbClr val="2A2B31"/>
                </a:solidFill>
              </a:rPr>
              <a:t>, </a:t>
            </a:r>
            <a:r>
              <a:rPr lang="en-US" sz="1900" b="1" i="1" dirty="0">
                <a:solidFill>
                  <a:srgbClr val="2A2B31"/>
                </a:solidFill>
              </a:rPr>
              <a:t>business</a:t>
            </a:r>
            <a:r>
              <a:rPr lang="en-US" sz="1900" dirty="0">
                <a:solidFill>
                  <a:srgbClr val="2A2B31"/>
                </a:solidFill>
              </a:rPr>
              <a:t>, </a:t>
            </a:r>
            <a:r>
              <a:rPr lang="en-US" sz="1900" b="1" i="1" dirty="0">
                <a:solidFill>
                  <a:srgbClr val="2A2B31"/>
                </a:solidFill>
              </a:rPr>
              <a:t>programs for computers</a:t>
            </a:r>
            <a:r>
              <a:rPr lang="en-US" sz="1900" dirty="0">
                <a:solidFill>
                  <a:srgbClr val="2A2B31"/>
                </a:solidFill>
              </a:rPr>
              <a:t>;</a:t>
            </a:r>
            <a:endParaRPr lang="en-US" sz="1900" dirty="0"/>
          </a:p>
          <a:p>
            <a:pPr lvl="1" marL="457200" indent="-228600">
              <a:spcAft>
                <a:spcPts val="1000"/>
              </a:spcAft>
              <a:buSzPct val="100000"/>
              <a:buFont typeface="Arial"/>
              <a:buChar char="◦"/>
            </a:pPr>
            <a:r>
              <a:rPr lang="en-US" sz="1900" dirty="0">
                <a:solidFill>
                  <a:srgbClr val="2A2B31"/>
                </a:solidFill>
              </a:rPr>
              <a:t>(d) </a:t>
            </a:r>
            <a:r>
              <a:rPr lang="en-US" sz="1900" b="1" dirty="0">
                <a:solidFill>
                  <a:srgbClr val="2A2B31"/>
                </a:solidFill>
              </a:rPr>
              <a:t>presentations of information</a:t>
            </a:r>
            <a:r>
              <a:rPr lang="en-US" sz="1900" dirty="0">
                <a:solidFill>
                  <a:srgbClr val="2A2B31"/>
                </a:solidFill>
              </a:rPr>
              <a:t>.</a:t>
            </a:r>
            <a:endParaRPr lang="en-US" sz="1900" dirty="0"/>
          </a:p>
          <a:p>
            <a:pPr indent="0" marL="0">
              <a:spcAft>
                <a:spcPts val="1000"/>
              </a:spcAft>
              <a:buNone/>
            </a:pPr>
            <a:r>
              <a:rPr lang="en-US" sz="1900" dirty="0">
                <a:solidFill>
                  <a:srgbClr val="2A2B31"/>
                </a:solidFill>
              </a:rPr>
              <a:t>(3) [These are excluded from patentability] only to the extent to which [the claim] relates to such subject-matter or activities </a:t>
            </a:r>
            <a:r>
              <a:rPr lang="en-US" sz="1900" b="1" i="1" dirty="0">
                <a:solidFill>
                  <a:srgbClr val="2A2B31"/>
                </a:solidFill>
              </a:rPr>
              <a:t>as such</a:t>
            </a:r>
            <a:r>
              <a:rPr lang="en-US" sz="1900" dirty="0">
                <a:solidFill>
                  <a:srgbClr val="2A2B31"/>
                </a:solidFill>
              </a:rPr>
              <a:t>.</a:t>
            </a:r>
            <a:endParaRPr lang="en-US" sz="19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Some particularities of the litigation (1/2)</a:t>
            </a:r>
            <a:endParaRPr lang="en-US" sz="2800" dirty="0"/>
          </a:p>
        </p:txBody>
      </p:sp>
      <p:sp>
        <p:nvSpPr>
          <p:cNvPr id="3" name="Text 1"/>
          <p:cNvSpPr txBox="1"/>
          <p:nvPr/>
        </p:nvSpPr>
        <p:spPr>
          <a:xfrm>
            <a:off x="868680" y="1508760"/>
            <a:ext cx="822960" cy="548640"/>
          </a:xfrm>
          <a:prstGeom prst="rect">
            <a:avLst/>
          </a:prstGeom>
          <a:noFill/>
          <a:ln/>
        </p:spPr>
        <p:txBody>
          <a:bodyPr wrap="square" lIns="0" tIns="0" rIns="0" bIns="0" rtlCol="0" anchor="t"/>
          <a:lstStyle/>
          <a:p>
            <a:pPr indent="0" marL="0">
              <a:buNone/>
            </a:pPr>
            <a:r>
              <a:rPr lang="en-US" sz="2600" dirty="0">
                <a:solidFill>
                  <a:srgbClr val="2222C6"/>
                </a:solidFill>
              </a:rPr>
              <a:t>01</a:t>
            </a:r>
            <a:endParaRPr lang="en-US" sz="2600" dirty="0"/>
          </a:p>
        </p:txBody>
      </p:sp>
      <p:sp>
        <p:nvSpPr>
          <p:cNvPr id="4" name="Text 2"/>
          <p:cNvSpPr txBox="1"/>
          <p:nvPr/>
        </p:nvSpPr>
        <p:spPr>
          <a:xfrm>
            <a:off x="1874520" y="1463040"/>
            <a:ext cx="9464040" cy="768096"/>
          </a:xfrm>
          <a:prstGeom prst="rect">
            <a:avLst/>
          </a:prstGeom>
          <a:noFill/>
          <a:ln/>
        </p:spPr>
        <p:txBody>
          <a:bodyPr wrap="square" lIns="0" tIns="0" rIns="0" bIns="0" rtlCol="0" anchor="t"/>
          <a:lstStyle/>
          <a:p>
            <a:pPr indent="0" marL="0">
              <a:buNone/>
            </a:pPr>
            <a:r>
              <a:rPr lang="en-US" sz="2000" dirty="0">
                <a:solidFill>
                  <a:srgbClr val="2A2B31"/>
                </a:solidFill>
              </a:rPr>
              <a:t>Litigation was rare, mostly because validity was uncertain.</a:t>
            </a:r>
            <a:endParaRPr lang="en-US" sz="2000" dirty="0"/>
          </a:p>
        </p:txBody>
      </p:sp>
      <p:sp>
        <p:nvSpPr>
          <p:cNvPr id="5" name="Text 3"/>
          <p:cNvSpPr txBox="1"/>
          <p:nvPr/>
        </p:nvSpPr>
        <p:spPr>
          <a:xfrm>
            <a:off x="868680" y="2414016"/>
            <a:ext cx="822960" cy="548640"/>
          </a:xfrm>
          <a:prstGeom prst="rect">
            <a:avLst/>
          </a:prstGeom>
          <a:noFill/>
          <a:ln/>
        </p:spPr>
        <p:txBody>
          <a:bodyPr wrap="square" lIns="0" tIns="0" rIns="0" bIns="0" rtlCol="0" anchor="t"/>
          <a:lstStyle/>
          <a:p>
            <a:pPr indent="0" marL="0">
              <a:buNone/>
            </a:pPr>
            <a:r>
              <a:rPr lang="en-US" sz="2600" dirty="0">
                <a:solidFill>
                  <a:srgbClr val="2222C6"/>
                </a:solidFill>
              </a:rPr>
              <a:t>02</a:t>
            </a:r>
            <a:endParaRPr lang="en-US" sz="2600" dirty="0"/>
          </a:p>
        </p:txBody>
      </p:sp>
      <p:sp>
        <p:nvSpPr>
          <p:cNvPr id="6" name="Text 4"/>
          <p:cNvSpPr txBox="1"/>
          <p:nvPr/>
        </p:nvSpPr>
        <p:spPr>
          <a:xfrm>
            <a:off x="1874520" y="2368296"/>
            <a:ext cx="9464040" cy="768096"/>
          </a:xfrm>
          <a:prstGeom prst="rect">
            <a:avLst/>
          </a:prstGeom>
          <a:noFill/>
          <a:ln/>
        </p:spPr>
        <p:txBody>
          <a:bodyPr wrap="square" lIns="0" tIns="0" rIns="0" bIns="0" rtlCol="0" anchor="t"/>
          <a:lstStyle/>
          <a:p>
            <a:pPr indent="0" marL="0">
              <a:buNone/>
            </a:pPr>
            <a:r>
              <a:rPr lang="en-US" sz="2000" dirty="0">
                <a:solidFill>
                  <a:srgbClr val="2A2B31"/>
                </a:solidFill>
              </a:rPr>
              <a:t>Preliminary injunctions could be complicated when telecommunications (for instance) are involved.</a:t>
            </a:r>
            <a:endParaRPr lang="en-US" sz="2000" dirty="0"/>
          </a:p>
        </p:txBody>
      </p:sp>
      <p:sp>
        <p:nvSpPr>
          <p:cNvPr id="7" name="Text 5"/>
          <p:cNvSpPr txBox="1"/>
          <p:nvPr/>
        </p:nvSpPr>
        <p:spPr>
          <a:xfrm>
            <a:off x="868680" y="3319272"/>
            <a:ext cx="822960" cy="548640"/>
          </a:xfrm>
          <a:prstGeom prst="rect">
            <a:avLst/>
          </a:prstGeom>
          <a:noFill/>
          <a:ln/>
        </p:spPr>
        <p:txBody>
          <a:bodyPr wrap="square" lIns="0" tIns="0" rIns="0" bIns="0" rtlCol="0" anchor="t"/>
          <a:lstStyle/>
          <a:p>
            <a:pPr indent="0" marL="0">
              <a:buNone/>
            </a:pPr>
            <a:r>
              <a:rPr lang="en-US" sz="2600" dirty="0">
                <a:solidFill>
                  <a:srgbClr val="2222C6"/>
                </a:solidFill>
              </a:rPr>
              <a:t>03</a:t>
            </a:r>
            <a:endParaRPr lang="en-US" sz="2600" dirty="0"/>
          </a:p>
        </p:txBody>
      </p:sp>
      <p:sp>
        <p:nvSpPr>
          <p:cNvPr id="8" name="Text 6"/>
          <p:cNvSpPr txBox="1"/>
          <p:nvPr/>
        </p:nvSpPr>
        <p:spPr>
          <a:xfrm>
            <a:off x="1874520" y="3273552"/>
            <a:ext cx="9464040" cy="768096"/>
          </a:xfrm>
          <a:prstGeom prst="rect">
            <a:avLst/>
          </a:prstGeom>
          <a:noFill/>
          <a:ln/>
        </p:spPr>
        <p:txBody>
          <a:bodyPr wrap="square" lIns="0" tIns="0" rIns="0" bIns="0" rtlCol="0" anchor="t"/>
          <a:lstStyle/>
          <a:p>
            <a:pPr indent="0" marL="0">
              <a:buNone/>
            </a:pPr>
            <a:r>
              <a:rPr lang="en-US" sz="2000" dirty="0">
                <a:solidFill>
                  <a:srgbClr val="2A2B31"/>
                </a:solidFill>
              </a:rPr>
              <a:t>Infringement is difficult to assess and requires access to a server which is often abroad.</a:t>
            </a:r>
            <a:endParaRPr lang="en-US" sz="2000" dirty="0"/>
          </a:p>
        </p:txBody>
      </p:sp>
      <p:sp>
        <p:nvSpPr>
          <p:cNvPr id="9" name="Text 7"/>
          <p:cNvSpPr txBox="1"/>
          <p:nvPr/>
        </p:nvSpPr>
        <p:spPr>
          <a:xfrm>
            <a:off x="868680" y="4224528"/>
            <a:ext cx="822960" cy="548640"/>
          </a:xfrm>
          <a:prstGeom prst="rect">
            <a:avLst/>
          </a:prstGeom>
          <a:noFill/>
          <a:ln/>
        </p:spPr>
        <p:txBody>
          <a:bodyPr wrap="square" lIns="0" tIns="0" rIns="0" bIns="0" rtlCol="0" anchor="t"/>
          <a:lstStyle/>
          <a:p>
            <a:pPr indent="0" marL="0">
              <a:buNone/>
            </a:pPr>
            <a:r>
              <a:rPr lang="en-US" sz="2600" dirty="0">
                <a:solidFill>
                  <a:srgbClr val="2222C6"/>
                </a:solidFill>
              </a:rPr>
              <a:t>04</a:t>
            </a:r>
            <a:endParaRPr lang="en-US" sz="2600" dirty="0"/>
          </a:p>
        </p:txBody>
      </p:sp>
      <p:sp>
        <p:nvSpPr>
          <p:cNvPr id="10" name="Text 8"/>
          <p:cNvSpPr txBox="1"/>
          <p:nvPr/>
        </p:nvSpPr>
        <p:spPr>
          <a:xfrm>
            <a:off x="1874520" y="4178808"/>
            <a:ext cx="9464040" cy="768096"/>
          </a:xfrm>
          <a:prstGeom prst="rect">
            <a:avLst/>
          </a:prstGeom>
          <a:noFill/>
          <a:ln/>
        </p:spPr>
        <p:txBody>
          <a:bodyPr wrap="square" lIns="0" tIns="0" rIns="0" bIns="0" rtlCol="0" anchor="t"/>
          <a:lstStyle/>
          <a:p>
            <a:pPr indent="0" marL="0">
              <a:buNone/>
            </a:pPr>
            <a:r>
              <a:rPr lang="en-US" sz="2000" dirty="0">
                <a:solidFill>
                  <a:srgbClr val="2A2B31"/>
                </a:solidFill>
              </a:rPr>
              <a:t>In France, asking for an independent expert is rare; here it is the contrary, especially since we need access inside computers.</a:t>
            </a:r>
            <a:endParaRPr lang="en-US" sz="2000" dirty="0"/>
          </a:p>
        </p:txBody>
      </p:sp>
      <p:sp>
        <p:nvSpPr>
          <p:cNvPr id="11" name="Text 9"/>
          <p:cNvSpPr txBox="1"/>
          <p:nvPr/>
        </p:nvSpPr>
        <p:spPr>
          <a:xfrm>
            <a:off x="868680" y="5129784"/>
            <a:ext cx="822960" cy="548640"/>
          </a:xfrm>
          <a:prstGeom prst="rect">
            <a:avLst/>
          </a:prstGeom>
          <a:noFill/>
          <a:ln/>
        </p:spPr>
        <p:txBody>
          <a:bodyPr wrap="square" lIns="0" tIns="0" rIns="0" bIns="0" rtlCol="0" anchor="t"/>
          <a:lstStyle/>
          <a:p>
            <a:pPr indent="0" marL="0">
              <a:buNone/>
            </a:pPr>
            <a:r>
              <a:rPr lang="en-US" sz="2600" dirty="0">
                <a:solidFill>
                  <a:srgbClr val="2222C6"/>
                </a:solidFill>
              </a:rPr>
              <a:t>05</a:t>
            </a:r>
            <a:endParaRPr lang="en-US" sz="2600" dirty="0"/>
          </a:p>
        </p:txBody>
      </p:sp>
      <p:sp>
        <p:nvSpPr>
          <p:cNvPr id="12" name="Text 10"/>
          <p:cNvSpPr txBox="1"/>
          <p:nvPr/>
        </p:nvSpPr>
        <p:spPr>
          <a:xfrm>
            <a:off x="1874520" y="5084064"/>
            <a:ext cx="9464040" cy="768096"/>
          </a:xfrm>
          <a:prstGeom prst="rect">
            <a:avLst/>
          </a:prstGeom>
          <a:noFill/>
          <a:ln/>
        </p:spPr>
        <p:txBody>
          <a:bodyPr wrap="square" lIns="0" tIns="0" rIns="0" bIns="0" rtlCol="0" anchor="t"/>
          <a:lstStyle/>
          <a:p>
            <a:pPr indent="0" marL="0">
              <a:buNone/>
            </a:pPr>
            <a:r>
              <a:rPr lang="en-US" sz="2000" dirty="0">
                <a:solidFill>
                  <a:srgbClr val="2A2B31"/>
                </a:solidFill>
              </a:rPr>
              <a:t>Fifth, and not least: this field is generally not understood.</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Some particularities of the litigation (2/2)</a:t>
            </a:r>
            <a:endParaRPr lang="en-US" sz="2800" dirty="0"/>
          </a:p>
        </p:txBody>
      </p:sp>
      <p:sp>
        <p:nvSpPr>
          <p:cNvPr id="3" name="Text 1"/>
          <p:cNvSpPr txBox="1"/>
          <p:nvPr/>
        </p:nvSpPr>
        <p:spPr>
          <a:xfrm>
            <a:off x="868680" y="1508760"/>
            <a:ext cx="822960" cy="548640"/>
          </a:xfrm>
          <a:prstGeom prst="rect">
            <a:avLst/>
          </a:prstGeom>
          <a:noFill/>
          <a:ln/>
        </p:spPr>
        <p:txBody>
          <a:bodyPr wrap="square" lIns="0" tIns="0" rIns="0" bIns="0" rtlCol="0" anchor="t"/>
          <a:lstStyle/>
          <a:p>
            <a:pPr indent="0" marL="0">
              <a:buNone/>
            </a:pPr>
            <a:r>
              <a:rPr lang="en-US" sz="2600" dirty="0">
                <a:solidFill>
                  <a:srgbClr val="2222C6"/>
                </a:solidFill>
              </a:rPr>
              <a:t>01</a:t>
            </a:r>
            <a:endParaRPr lang="en-US" sz="2600" dirty="0"/>
          </a:p>
        </p:txBody>
      </p:sp>
      <p:sp>
        <p:nvSpPr>
          <p:cNvPr id="4" name="Text 2"/>
          <p:cNvSpPr txBox="1"/>
          <p:nvPr/>
        </p:nvSpPr>
        <p:spPr>
          <a:xfrm>
            <a:off x="1874520" y="1463040"/>
            <a:ext cx="9464040" cy="1371600"/>
          </a:xfrm>
          <a:prstGeom prst="rect">
            <a:avLst/>
          </a:prstGeom>
          <a:noFill/>
          <a:ln/>
        </p:spPr>
        <p:txBody>
          <a:bodyPr wrap="square" lIns="0" tIns="0" rIns="0" bIns="0" rtlCol="0" anchor="t"/>
          <a:lstStyle/>
          <a:p>
            <a:pPr indent="0" marL="0">
              <a:buNone/>
            </a:pPr>
            <a:r>
              <a:rPr lang="en-US" sz="2200" dirty="0">
                <a:solidFill>
                  <a:srgbClr val="2A2B31"/>
                </a:solidFill>
              </a:rPr>
              <a:t>By now, the most important question is: is my patent valid or not?</a:t>
            </a:r>
            <a:endParaRPr lang="en-US" sz="2200" dirty="0"/>
          </a:p>
        </p:txBody>
      </p:sp>
      <p:sp>
        <p:nvSpPr>
          <p:cNvPr id="5" name="Text 3"/>
          <p:cNvSpPr txBox="1"/>
          <p:nvPr/>
        </p:nvSpPr>
        <p:spPr>
          <a:xfrm>
            <a:off x="868680" y="3017520"/>
            <a:ext cx="822960" cy="548640"/>
          </a:xfrm>
          <a:prstGeom prst="rect">
            <a:avLst/>
          </a:prstGeom>
          <a:noFill/>
          <a:ln/>
        </p:spPr>
        <p:txBody>
          <a:bodyPr wrap="square" lIns="0" tIns="0" rIns="0" bIns="0" rtlCol="0" anchor="t"/>
          <a:lstStyle/>
          <a:p>
            <a:pPr indent="0" marL="0">
              <a:buNone/>
            </a:pPr>
            <a:r>
              <a:rPr lang="en-US" sz="2600" dirty="0">
                <a:solidFill>
                  <a:srgbClr val="2222C6"/>
                </a:solidFill>
              </a:rPr>
              <a:t>02</a:t>
            </a:r>
            <a:endParaRPr lang="en-US" sz="2600" dirty="0"/>
          </a:p>
        </p:txBody>
      </p:sp>
      <p:sp>
        <p:nvSpPr>
          <p:cNvPr id="6" name="Text 4"/>
          <p:cNvSpPr txBox="1"/>
          <p:nvPr/>
        </p:nvSpPr>
        <p:spPr>
          <a:xfrm>
            <a:off x="1874520" y="2971800"/>
            <a:ext cx="9464040" cy="1371600"/>
          </a:xfrm>
          <a:prstGeom prst="rect">
            <a:avLst/>
          </a:prstGeom>
          <a:noFill/>
          <a:ln/>
        </p:spPr>
        <p:txBody>
          <a:bodyPr wrap="square" lIns="0" tIns="0" rIns="0" bIns="0" rtlCol="0" anchor="t"/>
          <a:lstStyle/>
          <a:p>
            <a:pPr indent="0" marL="0">
              <a:buNone/>
            </a:pPr>
            <a:r>
              <a:rPr lang="en-US" sz="2200" dirty="0">
                <a:solidFill>
                  <a:srgbClr val="2A2B31"/>
                </a:solidFill>
              </a:rPr>
              <a:t>Honestly, it depends on how it is drafted. The accuracy of the specification is very important here: the more accurate the specification, the more credible we will be.</a:t>
            </a:r>
            <a:endParaRPr lang="en-US" sz="2200" dirty="0"/>
          </a:p>
        </p:txBody>
      </p:sp>
      <p:sp>
        <p:nvSpPr>
          <p:cNvPr id="7" name="Text 5"/>
          <p:cNvSpPr txBox="1"/>
          <p:nvPr/>
        </p:nvSpPr>
        <p:spPr>
          <a:xfrm>
            <a:off x="868680" y="4526280"/>
            <a:ext cx="822960" cy="548640"/>
          </a:xfrm>
          <a:prstGeom prst="rect">
            <a:avLst/>
          </a:prstGeom>
          <a:noFill/>
          <a:ln/>
        </p:spPr>
        <p:txBody>
          <a:bodyPr wrap="square" lIns="0" tIns="0" rIns="0" bIns="0" rtlCol="0" anchor="t"/>
          <a:lstStyle/>
          <a:p>
            <a:pPr indent="0" marL="0">
              <a:buNone/>
            </a:pPr>
            <a:r>
              <a:rPr lang="en-US" sz="2600" dirty="0">
                <a:solidFill>
                  <a:srgbClr val="2222C6"/>
                </a:solidFill>
              </a:rPr>
              <a:t>03</a:t>
            </a:r>
            <a:endParaRPr lang="en-US" sz="2600" dirty="0"/>
          </a:p>
        </p:txBody>
      </p:sp>
      <p:sp>
        <p:nvSpPr>
          <p:cNvPr id="8" name="Text 6"/>
          <p:cNvSpPr txBox="1"/>
          <p:nvPr/>
        </p:nvSpPr>
        <p:spPr>
          <a:xfrm>
            <a:off x="1874520" y="4480560"/>
            <a:ext cx="9464040" cy="1371600"/>
          </a:xfrm>
          <a:prstGeom prst="rect">
            <a:avLst/>
          </a:prstGeom>
          <a:noFill/>
          <a:ln/>
        </p:spPr>
        <p:txBody>
          <a:bodyPr wrap="square" lIns="0" tIns="0" rIns="0" bIns="0" rtlCol="0" anchor="t"/>
          <a:lstStyle/>
          <a:p>
            <a:pPr indent="0" marL="0">
              <a:buNone/>
            </a:pPr>
            <a:r>
              <a:rPr lang="en-US" sz="2200" dirty="0">
                <a:solidFill>
                  <a:srgbClr val="2A2B31"/>
                </a:solidFill>
              </a:rPr>
              <a:t>Not every patent can be taken to court. Even in Germany, there is a risk of a stay pending the BPatG proceedings.</a:t>
            </a:r>
            <a:endParaRPr lang="en-US" sz="22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Validity: the technical character test</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marL="228600" indent="-228600">
              <a:spcAft>
                <a:spcPts val="1300"/>
              </a:spcAft>
              <a:buSzPct val="100000"/>
              <a:buFont typeface="Arial"/>
              <a:buChar char="•"/>
            </a:pPr>
            <a:r>
              <a:rPr lang="en-US" sz="2400" dirty="0">
                <a:solidFill>
                  <a:srgbClr val="2A2B31"/>
                </a:solidFill>
              </a:rPr>
              <a:t>The technical character standard, deduced from an </a:t>
            </a:r>
            <a:r>
              <a:rPr lang="en-US" sz="2400" i="1" dirty="0">
                <a:solidFill>
                  <a:srgbClr val="2A2B31"/>
                </a:solidFill>
              </a:rPr>
              <a:t>a contrario</a:t>
            </a:r>
            <a:r>
              <a:rPr lang="en-US" sz="2400" dirty="0">
                <a:solidFill>
                  <a:srgbClr val="2A2B31"/>
                </a:solidFill>
              </a:rPr>
              <a:t> reading of Article 52, is used to assess whether a claim relates to an invention or to an item excluded </a:t>
            </a:r>
            <a:r>
              <a:rPr lang="en-US" sz="2400" i="1" dirty="0">
                <a:solidFill>
                  <a:srgbClr val="2A2B31"/>
                </a:solidFill>
              </a:rPr>
              <a:t>per se</a:t>
            </a:r>
            <a:r>
              <a:rPr lang="en-US" sz="2400" dirty="0">
                <a:solidFill>
                  <a:srgbClr val="2A2B31"/>
                </a:solidFill>
              </a:rPr>
              <a:t>: the “technical character test”.</a:t>
            </a:r>
            <a:endParaRPr lang="en-US" sz="2400" dirty="0"/>
          </a:p>
          <a:p>
            <a:pPr marL="228600" indent="-228600">
              <a:spcAft>
                <a:spcPts val="1300"/>
              </a:spcAft>
              <a:buSzPct val="100000"/>
              <a:buFont typeface="Arial"/>
              <a:buChar char="•"/>
            </a:pPr>
            <a:r>
              <a:rPr lang="en-US" sz="2400" dirty="0">
                <a:solidFill>
                  <a:srgbClr val="2A2B31"/>
                </a:solidFill>
              </a:rPr>
              <a:t>The technical character has not been clearly defined.</a:t>
            </a:r>
            <a:endParaRPr lang="en-US" sz="2400" dirty="0"/>
          </a:p>
          <a:p>
            <a:pPr marL="228600" indent="-228600">
              <a:spcAft>
                <a:spcPts val="1300"/>
              </a:spcAft>
              <a:buSzPct val="100000"/>
              <a:buFont typeface="Arial"/>
              <a:buChar char="•"/>
            </a:pPr>
            <a:r>
              <a:rPr lang="en-US" sz="2400" dirty="0">
                <a:solidFill>
                  <a:srgbClr val="2A2B31"/>
                </a:solidFill>
              </a:rPr>
              <a:t>But the case law has developed several methods to assess it.</a:t>
            </a:r>
            <a:endParaRPr lang="en-US" sz="24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incorporation approach (1/2)</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marL="228600" indent="-228600">
              <a:spcAft>
                <a:spcPts val="1300"/>
              </a:spcAft>
              <a:buSzPct val="100000"/>
              <a:buFont typeface="Arial"/>
              <a:buChar char="•"/>
            </a:pPr>
            <a:r>
              <a:rPr lang="en-US" sz="2400" dirty="0">
                <a:solidFill>
                  <a:srgbClr val="2A2B31"/>
                </a:solidFill>
              </a:rPr>
              <a:t>The integration of something which is not technical into a new technical set gives birth to a new patentable device.</a:t>
            </a:r>
            <a:endParaRPr lang="en-US" sz="2400" dirty="0"/>
          </a:p>
          <a:p>
            <a:pPr marL="228600" indent="-228600">
              <a:spcAft>
                <a:spcPts val="1300"/>
              </a:spcAft>
              <a:buSzPct val="100000"/>
              <a:buFont typeface="Arial"/>
              <a:buChar char="•"/>
            </a:pPr>
            <a:r>
              <a:rPr lang="en-US" sz="2400" dirty="0">
                <a:solidFill>
                  <a:srgbClr val="2A2B31"/>
                </a:solidFill>
              </a:rPr>
              <a:t>In the computer industry, through the concept of the virtual machine, which is the illusion of a new machine: it is the use of a known machine according to a new program.</a:t>
            </a:r>
            <a:endParaRPr lang="en-US" sz="24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incorporation approach (2/2)</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marL="228600" indent="-228600">
              <a:spcAft>
                <a:spcPts val="1200"/>
              </a:spcAft>
              <a:buSzPct val="100000"/>
              <a:buFont typeface="Arial"/>
              <a:buChar char="•"/>
            </a:pPr>
            <a:r>
              <a:rPr lang="en-US" sz="2200" dirty="0">
                <a:solidFill>
                  <a:srgbClr val="2A2B31"/>
                </a:solidFill>
              </a:rPr>
              <a:t>This concept has notably been employed by the Board of Appeal of the Netherlands Patent Office (</a:t>
            </a:r>
            <a:r>
              <a:rPr lang="en-US" sz="2200" i="1" dirty="0">
                <a:solidFill>
                  <a:srgbClr val="2A2B31"/>
                </a:solidFill>
              </a:rPr>
              <a:t>Octrooiraad</a:t>
            </a:r>
            <a:r>
              <a:rPr lang="en-US" sz="2200" dirty="0">
                <a:solidFill>
                  <a:srgbClr val="2A2B31"/>
                </a:solidFill>
              </a:rPr>
              <a:t>).</a:t>
            </a:r>
            <a:endParaRPr lang="en-US" sz="2200" dirty="0"/>
          </a:p>
          <a:p>
            <a:pPr marL="228600" indent="-228600">
              <a:spcAft>
                <a:spcPts val="1200"/>
              </a:spcAft>
              <a:buSzPct val="100000"/>
              <a:buFont typeface="Arial"/>
              <a:buChar char="•"/>
            </a:pPr>
            <a:r>
              <a:rPr lang="en-US" sz="2200" dirty="0">
                <a:solidFill>
                  <a:srgbClr val="2A2B31"/>
                </a:solidFill>
              </a:rPr>
              <a:t>British practice prior to the entry into force of the Munich Convention reveals a similar position (PAT, 23 October 1969, </a:t>
            </a:r>
            <a:r>
              <a:rPr lang="en-US" sz="2200" i="1" dirty="0">
                <a:solidFill>
                  <a:srgbClr val="2A2B31"/>
                </a:solidFill>
              </a:rPr>
              <a:t>Gevers’ application</a:t>
            </a:r>
            <a:r>
              <a:rPr lang="en-US" sz="2200" dirty="0">
                <a:solidFill>
                  <a:srgbClr val="2A2B31"/>
                </a:solidFill>
              </a:rPr>
              <a:t>).</a:t>
            </a:r>
            <a:endParaRPr lang="en-US" sz="2200" dirty="0"/>
          </a:p>
          <a:p>
            <a:pPr marL="228600" indent="-228600">
              <a:spcAft>
                <a:spcPts val="1200"/>
              </a:spcAft>
              <a:buSzPct val="100000"/>
              <a:buFont typeface="Arial"/>
              <a:buChar char="•"/>
            </a:pPr>
            <a:r>
              <a:rPr lang="en-US" sz="2200" dirty="0">
                <a:solidFill>
                  <a:srgbClr val="2A2B31"/>
                </a:solidFill>
              </a:rPr>
              <a:t>During the 1980s, the </a:t>
            </a:r>
            <a:r>
              <a:rPr lang="en-US" sz="2200" i="1" dirty="0">
                <a:solidFill>
                  <a:srgbClr val="2A2B31"/>
                </a:solidFill>
              </a:rPr>
              <a:t>Bundespatentgericht</a:t>
            </a:r>
            <a:r>
              <a:rPr lang="en-US" sz="2200" dirty="0">
                <a:solidFill>
                  <a:srgbClr val="2A2B31"/>
                </a:solidFill>
              </a:rPr>
              <a:t> developed a body of case law favourable to this approach. But the Federal Court of Justice (</a:t>
            </a:r>
            <a:r>
              <a:rPr lang="en-US" sz="2200" i="1" dirty="0">
                <a:solidFill>
                  <a:srgbClr val="2A2B31"/>
                </a:solidFill>
              </a:rPr>
              <a:t>Bundesgerichtshof</a:t>
            </a:r>
            <a:r>
              <a:rPr lang="en-US" sz="2200" dirty="0">
                <a:solidFill>
                  <a:srgbClr val="2A2B31"/>
                </a:solidFill>
              </a:rPr>
              <a:t>) put an end to it and reaffirmed the core theory (</a:t>
            </a:r>
            <a:r>
              <a:rPr lang="en-US" sz="2200" i="1" dirty="0">
                <a:solidFill>
                  <a:srgbClr val="2A2B31"/>
                </a:solidFill>
              </a:rPr>
              <a:t>Kerntheorie</a:t>
            </a:r>
            <a:r>
              <a:rPr lang="en-US" sz="2200" dirty="0">
                <a:solidFill>
                  <a:srgbClr val="2A2B31"/>
                </a:solidFill>
              </a:rPr>
              <a:t>).</a:t>
            </a:r>
            <a:endParaRPr lang="en-US" sz="22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essential element approach (1/3)</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marL="228600" indent="-228600">
              <a:spcAft>
                <a:spcPts val="1200"/>
              </a:spcAft>
              <a:buSzPct val="100000"/>
              <a:buFont typeface="Arial"/>
              <a:buChar char="•"/>
            </a:pPr>
            <a:r>
              <a:rPr lang="en-US" sz="2200" dirty="0">
                <a:solidFill>
                  <a:srgbClr val="2A2B31"/>
                </a:solidFill>
              </a:rPr>
              <a:t>According to the theory of the essential element, subject-matter can be considered technical if its essential element belongs to the field of technology.</a:t>
            </a:r>
            <a:endParaRPr lang="en-US" sz="2200" dirty="0"/>
          </a:p>
          <a:p>
            <a:pPr marL="228600" indent="-228600">
              <a:spcAft>
                <a:spcPts val="1200"/>
              </a:spcAft>
              <a:buSzPct val="100000"/>
              <a:buFont typeface="Arial"/>
              <a:buChar char="•"/>
            </a:pPr>
            <a:r>
              <a:rPr lang="en-US" sz="2200" dirty="0">
                <a:solidFill>
                  <a:srgbClr val="2A2B31"/>
                </a:solidFill>
              </a:rPr>
              <a:t>This is known by the German term </a:t>
            </a:r>
            <a:r>
              <a:rPr lang="en-US" sz="2200" i="1" dirty="0">
                <a:solidFill>
                  <a:srgbClr val="2A2B31"/>
                </a:solidFill>
              </a:rPr>
              <a:t>Kerntheorie</a:t>
            </a:r>
            <a:r>
              <a:rPr lang="en-US" sz="2200" dirty="0">
                <a:solidFill>
                  <a:srgbClr val="2A2B31"/>
                </a:solidFill>
              </a:rPr>
              <a:t> (core theory).</a:t>
            </a:r>
            <a:endParaRPr lang="en-US" sz="2200" dirty="0"/>
          </a:p>
          <a:p>
            <a:pPr marL="228600" indent="-228600">
              <a:spcAft>
                <a:spcPts val="1200"/>
              </a:spcAft>
              <a:buSzPct val="100000"/>
              <a:buFont typeface="Arial"/>
              <a:buChar char="•"/>
            </a:pPr>
            <a:r>
              <a:rPr lang="en-US" sz="2200" dirty="0">
                <a:solidFill>
                  <a:srgbClr val="2A2B31"/>
                </a:solidFill>
              </a:rPr>
              <a:t>The approach comprises three steps: decomposition of the invention; delimitation of the essential element; characterisation (is the essential element technical or not?).</a:t>
            </a:r>
            <a:endParaRPr lang="en-US" sz="22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essential element approach (2/3)</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marL="228600" indent="-228600">
              <a:spcAft>
                <a:spcPts val="1100"/>
              </a:spcAft>
              <a:buSzPct val="100000"/>
              <a:buFont typeface="Arial"/>
              <a:buChar char="•"/>
            </a:pPr>
            <a:r>
              <a:rPr lang="en-US" sz="2000" dirty="0">
                <a:solidFill>
                  <a:srgbClr val="2A2B31"/>
                </a:solidFill>
              </a:rPr>
              <a:t>This approach was retained by the German courts for a long time.</a:t>
            </a:r>
            <a:endParaRPr lang="en-US" sz="2000" dirty="0"/>
          </a:p>
          <a:p>
            <a:pPr marL="228600" indent="-228600">
              <a:spcAft>
                <a:spcPts val="1100"/>
              </a:spcAft>
              <a:buSzPct val="100000"/>
              <a:buFont typeface="Arial"/>
              <a:buChar char="•"/>
            </a:pPr>
            <a:r>
              <a:rPr lang="en-US" sz="2000" dirty="0">
                <a:solidFill>
                  <a:srgbClr val="2A2B31"/>
                </a:solidFill>
              </a:rPr>
              <a:t>The </a:t>
            </a:r>
            <a:r>
              <a:rPr lang="en-US" sz="2000" i="1" dirty="0">
                <a:solidFill>
                  <a:srgbClr val="2A2B31"/>
                </a:solidFill>
              </a:rPr>
              <a:t>Bundesgerichtshof</a:t>
            </a:r>
            <a:r>
              <a:rPr lang="en-US" sz="2000" dirty="0">
                <a:solidFill>
                  <a:srgbClr val="2A2B31"/>
                </a:solidFill>
              </a:rPr>
              <a:t> has admitted the technicality of a page buffer, holding that it was essentially technical because the software improved the internal functioning of the computer (e.g. BPatG, 14 June 1999, 20 W(pat) 8/99, </a:t>
            </a:r>
            <a:r>
              <a:rPr lang="en-US" sz="2000" i="1" dirty="0">
                <a:solidFill>
                  <a:srgbClr val="2A2B31"/>
                </a:solidFill>
              </a:rPr>
              <a:t>Absatzsteuerung Automatische</a:t>
            </a:r>
            <a:r>
              <a:rPr lang="en-US" sz="2000" dirty="0">
                <a:solidFill>
                  <a:srgbClr val="2A2B31"/>
                </a:solidFill>
              </a:rPr>
              <a:t>).</a:t>
            </a:r>
            <a:endParaRPr lang="en-US" sz="2000" dirty="0"/>
          </a:p>
          <a:p>
            <a:pPr marL="228600" indent="-228600">
              <a:spcAft>
                <a:spcPts val="1100"/>
              </a:spcAft>
              <a:buSzPct val="100000"/>
              <a:buFont typeface="Arial"/>
              <a:buChar char="•"/>
            </a:pPr>
            <a:r>
              <a:rPr lang="en-US" sz="2000" dirty="0">
                <a:solidFill>
                  <a:srgbClr val="2A2B31"/>
                </a:solidFill>
              </a:rPr>
              <a:t>In England, the judges have employed a similar method: the “localisation of novelty”. The Statute of Monopolies provided that only a new “manner of manufacture” could constitute an invention. Some decisions have thus rejected the appropriation of inventions whose novelty was not localised in a manufacture (PAT, 26 July 1968, </a:t>
            </a:r>
            <a:r>
              <a:rPr lang="en-US" sz="2000" i="1" dirty="0">
                <a:solidFill>
                  <a:srgbClr val="2A2B31"/>
                </a:solidFill>
              </a:rPr>
              <a:t>Neva’s application</a:t>
            </a:r>
            <a:r>
              <a:rPr lang="en-US" sz="2000" dirty="0">
                <a:solidFill>
                  <a:srgbClr val="2A2B31"/>
                </a:solidFill>
              </a:rPr>
              <a:t>).</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essential element approach (3/3)</a:t>
            </a:r>
            <a:endParaRPr lang="en-US" sz="2800" dirty="0"/>
          </a:p>
        </p:txBody>
      </p:sp>
      <p:sp>
        <p:nvSpPr>
          <p:cNvPr id="3" name="Text 1"/>
          <p:cNvSpPr txBox="1"/>
          <p:nvPr/>
        </p:nvSpPr>
        <p:spPr>
          <a:xfrm>
            <a:off x="868680" y="1463040"/>
            <a:ext cx="5780837" cy="365760"/>
          </a:xfrm>
          <a:prstGeom prst="rect">
            <a:avLst/>
          </a:prstGeom>
          <a:noFill/>
          <a:ln/>
        </p:spPr>
        <p:txBody>
          <a:bodyPr wrap="square" lIns="0" tIns="0" rIns="0" bIns="0" rtlCol="0" anchor="ctr"/>
          <a:lstStyle/>
          <a:p>
            <a:pPr indent="0" marL="0">
              <a:buNone/>
            </a:pPr>
            <a:r>
              <a:rPr lang="en-US" sz="1300" spc="100" kern="0" dirty="0">
                <a:solidFill>
                  <a:srgbClr val="2222C6"/>
                </a:solidFill>
              </a:rPr>
              <a:t>FRANCE</a:t>
            </a:r>
            <a:endParaRPr lang="en-US" sz="1300" dirty="0"/>
          </a:p>
        </p:txBody>
      </p:sp>
      <p:sp>
        <p:nvSpPr>
          <p:cNvPr id="4" name="Text 2"/>
          <p:cNvSpPr txBox="1"/>
          <p:nvPr/>
        </p:nvSpPr>
        <p:spPr>
          <a:xfrm>
            <a:off x="868680" y="1965960"/>
            <a:ext cx="5780837" cy="4023360"/>
          </a:xfrm>
          <a:prstGeom prst="rect">
            <a:avLst/>
          </a:prstGeom>
          <a:noFill/>
          <a:ln/>
        </p:spPr>
        <p:txBody>
          <a:bodyPr wrap="square" lIns="0" tIns="0" rIns="0" bIns="0" rtlCol="0" anchor="t"/>
          <a:lstStyle/>
          <a:p>
            <a:pPr marL="228600" indent="-228600">
              <a:spcAft>
                <a:spcPts val="1000"/>
              </a:spcAft>
              <a:buSzPct val="100000"/>
              <a:buFont typeface="Arial"/>
              <a:buChar char="•"/>
            </a:pPr>
            <a:r>
              <a:rPr lang="en-US" sz="1900" dirty="0">
                <a:solidFill>
                  <a:srgbClr val="2A2B31"/>
                </a:solidFill>
              </a:rPr>
              <a:t>In France, it is clear from the </a:t>
            </a:r>
            <a:r>
              <a:rPr lang="en-US" sz="1900" i="1" dirty="0">
                <a:solidFill>
                  <a:srgbClr val="2A2B31"/>
                </a:solidFill>
              </a:rPr>
              <a:t>Schlumberger</a:t>
            </a:r>
            <a:r>
              <a:rPr lang="en-US" sz="1900" dirty="0">
                <a:solidFill>
                  <a:srgbClr val="2A2B31"/>
                </a:solidFill>
              </a:rPr>
              <a:t> case law that a device implemented by a program may be technical if the program only plays an accessory role.</a:t>
            </a:r>
            <a:endParaRPr lang="en-US" sz="1900" dirty="0"/>
          </a:p>
          <a:p>
            <a:pPr marL="228600" indent="-228600">
              <a:spcAft>
                <a:spcPts val="1000"/>
              </a:spcAft>
              <a:buSzPct val="100000"/>
              <a:buFont typeface="Arial"/>
              <a:buChar char="•"/>
            </a:pPr>
            <a:r>
              <a:rPr lang="en-US" sz="1900" dirty="0">
                <a:solidFill>
                  <a:srgbClr val="2A2B31"/>
                </a:solidFill>
              </a:rPr>
              <a:t>But the device is not technical if the software plays an essential role.</a:t>
            </a:r>
            <a:endParaRPr lang="en-US" sz="1900" dirty="0"/>
          </a:p>
        </p:txBody>
      </p:sp>
      <p:sp>
        <p:nvSpPr>
          <p:cNvPr id="5" name="Shape 3"/>
          <p:cNvSpPr/>
          <p:nvPr/>
        </p:nvSpPr>
        <p:spPr>
          <a:xfrm>
            <a:off x="6923837" y="1280160"/>
            <a:ext cx="4643323" cy="4709160"/>
          </a:xfrm>
          <a:prstGeom prst="roundRect">
            <a:avLst>
              <a:gd name="adj" fmla="val 2363"/>
            </a:avLst>
          </a:prstGeom>
          <a:solidFill>
            <a:srgbClr val="EEF0F8"/>
          </a:solidFill>
          <a:ln w="12700">
            <a:solidFill>
              <a:srgbClr val="EEF0F8"/>
            </a:solidFill>
            <a:prstDash val="solid"/>
          </a:ln>
        </p:spPr>
      </p:sp>
      <p:sp>
        <p:nvSpPr>
          <p:cNvPr id="6" name="Text 4"/>
          <p:cNvSpPr txBox="1"/>
          <p:nvPr/>
        </p:nvSpPr>
        <p:spPr>
          <a:xfrm>
            <a:off x="7152437" y="1463040"/>
            <a:ext cx="4186123" cy="365760"/>
          </a:xfrm>
          <a:prstGeom prst="rect">
            <a:avLst/>
          </a:prstGeom>
          <a:noFill/>
          <a:ln/>
        </p:spPr>
        <p:txBody>
          <a:bodyPr wrap="square" lIns="0" tIns="0" rIns="0" bIns="0" rtlCol="0" anchor="ctr"/>
          <a:lstStyle/>
          <a:p>
            <a:pPr indent="0" marL="0">
              <a:buNone/>
            </a:pPr>
            <a:r>
              <a:rPr lang="en-US" sz="1300" spc="100" kern="0" dirty="0">
                <a:solidFill>
                  <a:srgbClr val="2222C6"/>
                </a:solidFill>
              </a:rPr>
              <a:t>DECISIONS</a:t>
            </a:r>
            <a:endParaRPr lang="en-US" sz="1300" dirty="0"/>
          </a:p>
        </p:txBody>
      </p:sp>
      <p:sp>
        <p:nvSpPr>
          <p:cNvPr id="7" name="Text 5"/>
          <p:cNvSpPr txBox="1"/>
          <p:nvPr/>
        </p:nvSpPr>
        <p:spPr>
          <a:xfrm>
            <a:off x="7152437" y="1965960"/>
            <a:ext cx="4186123" cy="4023360"/>
          </a:xfrm>
          <a:prstGeom prst="rect">
            <a:avLst/>
          </a:prstGeom>
          <a:noFill/>
          <a:ln/>
        </p:spPr>
        <p:txBody>
          <a:bodyPr wrap="square" lIns="0" tIns="0" rIns="0" bIns="0" rtlCol="0" anchor="t"/>
          <a:lstStyle/>
          <a:p>
            <a:pPr indent="0" marL="0">
              <a:spcAft>
                <a:spcPts val="1000"/>
              </a:spcAft>
              <a:buNone/>
            </a:pPr>
            <a:r>
              <a:rPr lang="en-US" sz="1900" dirty="0">
                <a:solidFill>
                  <a:srgbClr val="2A2B31"/>
                </a:solidFill>
              </a:rPr>
              <a:t>Paris Court of Appeal, 15 June 1981, </a:t>
            </a:r>
            <a:r>
              <a:rPr lang="en-US" sz="1900" i="1" dirty="0">
                <a:solidFill>
                  <a:srgbClr val="2A2B31"/>
                </a:solidFill>
              </a:rPr>
              <a:t>Schlumberger</a:t>
            </a:r>
            <a:endParaRPr lang="en-US" sz="1900" dirty="0"/>
          </a:p>
          <a:p>
            <a:pPr indent="0" marL="0">
              <a:spcAft>
                <a:spcPts val="1000"/>
              </a:spcAft>
              <a:buNone/>
            </a:pPr>
            <a:r>
              <a:rPr lang="en-US" sz="1900" dirty="0">
                <a:solidFill>
                  <a:srgbClr val="2A2B31"/>
                </a:solidFill>
              </a:rPr>
              <a:t>Paris Court of Appeal, 26 February 2016, </a:t>
            </a:r>
            <a:r>
              <a:rPr lang="en-US" sz="1900" i="1" dirty="0">
                <a:solidFill>
                  <a:srgbClr val="2A2B31"/>
                </a:solidFill>
              </a:rPr>
              <a:t>Sesame</a:t>
            </a:r>
            <a:endParaRPr lang="en-US" sz="1900" dirty="0"/>
          </a:p>
          <a:p>
            <a:pPr indent="0" marL="0">
              <a:spcAft>
                <a:spcPts val="1000"/>
              </a:spcAft>
              <a:buNone/>
            </a:pPr>
            <a:r>
              <a:rPr lang="en-US" sz="1900" dirty="0">
                <a:solidFill>
                  <a:srgbClr val="2A2B31"/>
                </a:solidFill>
              </a:rPr>
              <a:t>Paris Court of Appeal, 16 December 2016, </a:t>
            </a:r>
            <a:r>
              <a:rPr lang="en-US" sz="1900" i="1" dirty="0">
                <a:solidFill>
                  <a:srgbClr val="2A2B31"/>
                </a:solidFill>
              </a:rPr>
              <a:t>Exalead</a:t>
            </a:r>
            <a:endParaRPr lang="en-US" sz="19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technical contribution approach (1/5)</a:t>
            </a:r>
            <a:endParaRPr lang="en-US" sz="2800" dirty="0"/>
          </a:p>
        </p:txBody>
      </p:sp>
      <p:sp>
        <p:nvSpPr>
          <p:cNvPr id="3" name="Text 1"/>
          <p:cNvSpPr txBox="1"/>
          <p:nvPr/>
        </p:nvSpPr>
        <p:spPr>
          <a:xfrm>
            <a:off x="868680" y="1463040"/>
            <a:ext cx="10469880" cy="691896"/>
          </a:xfrm>
          <a:prstGeom prst="rect">
            <a:avLst/>
          </a:prstGeom>
          <a:noFill/>
          <a:ln/>
        </p:spPr>
        <p:txBody>
          <a:bodyPr wrap="square" lIns="0" tIns="0" rIns="0" bIns="0" rtlCol="0" anchor="t"/>
          <a:lstStyle/>
          <a:p>
            <a:pPr indent="0" marL="0">
              <a:spcAft>
                <a:spcPts val="1100"/>
              </a:spcAft>
              <a:buNone/>
            </a:pPr>
            <a:r>
              <a:rPr lang="en-US" sz="2000" dirty="0">
                <a:solidFill>
                  <a:srgbClr val="2A2B31"/>
                </a:solidFill>
              </a:rPr>
              <a:t>The EPO introduced the concept of technical contribution in guidelines published in 1985:</a:t>
            </a:r>
            <a:endParaRPr lang="en-US" sz="2000" dirty="0"/>
          </a:p>
        </p:txBody>
      </p:sp>
      <p:sp>
        <p:nvSpPr>
          <p:cNvPr id="4" name="quote-card"/>
          <p:cNvSpPr/>
          <p:nvPr/>
        </p:nvSpPr>
        <p:spPr>
          <a:xfrm>
            <a:off x="868680" y="2292096"/>
            <a:ext cx="10469880" cy="2322576"/>
          </a:xfrm>
          <a:prstGeom prst="roundRect">
            <a:avLst>
              <a:gd name="adj" fmla="val 4724"/>
            </a:avLst>
          </a:prstGeom>
          <a:solidFill>
            <a:srgbClr val="EEF0F8"/>
          </a:solidFill>
          <a:ln w="12700">
            <a:solidFill>
              <a:srgbClr val="EEF0F8"/>
            </a:solidFill>
            <a:prstDash val="solid"/>
          </a:ln>
        </p:spPr>
      </p:sp>
      <p:sp>
        <p:nvSpPr>
          <p:cNvPr id="5" name="Text 3"/>
          <p:cNvSpPr txBox="1"/>
          <p:nvPr/>
        </p:nvSpPr>
        <p:spPr>
          <a:xfrm>
            <a:off x="1280160" y="2493264"/>
            <a:ext cx="9646920" cy="274320"/>
          </a:xfrm>
          <a:prstGeom prst="rect">
            <a:avLst/>
          </a:prstGeom>
          <a:noFill/>
          <a:ln/>
        </p:spPr>
        <p:txBody>
          <a:bodyPr wrap="square" lIns="0" tIns="0" rIns="0" bIns="0" rtlCol="0" anchor="ctr"/>
          <a:lstStyle/>
          <a:p>
            <a:pPr indent="0" marL="0">
              <a:buNone/>
            </a:pPr>
            <a:r>
              <a:rPr lang="en-US" sz="1200" spc="200" kern="0" dirty="0">
                <a:solidFill>
                  <a:srgbClr val="2222C6"/>
                </a:solidFill>
              </a:rPr>
              <a:t>EPO GUIDELINES, 1985</a:t>
            </a:r>
            <a:endParaRPr lang="en-US" sz="1200" dirty="0"/>
          </a:p>
        </p:txBody>
      </p:sp>
      <p:sp>
        <p:nvSpPr>
          <p:cNvPr id="6" name="Text 4"/>
          <p:cNvSpPr txBox="1"/>
          <p:nvPr/>
        </p:nvSpPr>
        <p:spPr>
          <a:xfrm>
            <a:off x="1280160" y="2795016"/>
            <a:ext cx="9646920" cy="1682496"/>
          </a:xfrm>
          <a:prstGeom prst="rect">
            <a:avLst/>
          </a:prstGeom>
          <a:noFill/>
          <a:ln/>
        </p:spPr>
        <p:txBody>
          <a:bodyPr wrap="square" lIns="0" tIns="0" rIns="0" bIns="0" rtlCol="0" anchor="t"/>
          <a:lstStyle/>
          <a:p>
            <a:pPr indent="0" marL="0">
              <a:spcAft>
                <a:spcPts val="1300"/>
              </a:spcAft>
              <a:buNone/>
            </a:pPr>
            <a:r>
              <a:rPr lang="en-US" sz="2400" i="1" dirty="0">
                <a:solidFill>
                  <a:srgbClr val="2A2B31"/>
                </a:solidFill>
              </a:rPr>
              <a:t>“[I]f the claimed subject-matter makes a technical contribution to the state of the art, the patentability should not be put in issue for the simple reason that a computer program is involved in its implementation.”</a:t>
            </a:r>
            <a:endParaRPr lang="en-US" sz="2400" dirty="0"/>
          </a:p>
        </p:txBody>
      </p:sp>
      <p:sp>
        <p:nvSpPr>
          <p:cNvPr id="7" name="Text 5"/>
          <p:cNvSpPr txBox="1"/>
          <p:nvPr/>
        </p:nvSpPr>
        <p:spPr>
          <a:xfrm>
            <a:off x="868680" y="4888992"/>
            <a:ext cx="10469880" cy="1100328"/>
          </a:xfrm>
          <a:prstGeom prst="rect">
            <a:avLst/>
          </a:prstGeom>
          <a:noFill/>
          <a:ln/>
        </p:spPr>
        <p:txBody>
          <a:bodyPr wrap="square" lIns="0" tIns="0" rIns="0" bIns="0" rtlCol="0" anchor="t"/>
          <a:lstStyle/>
          <a:p>
            <a:pPr marL="228600" indent="-228600">
              <a:spcAft>
                <a:spcPts val="1000"/>
              </a:spcAft>
              <a:buSzPct val="100000"/>
              <a:buFont typeface="Arial"/>
              <a:buChar char="•"/>
            </a:pPr>
            <a:r>
              <a:rPr lang="en-US" sz="1800" b="1" dirty="0">
                <a:solidFill>
                  <a:srgbClr val="2A2B31"/>
                </a:solidFill>
              </a:rPr>
              <a:t>Why?</a:t>
            </a:r>
            <a:r>
              <a:rPr lang="en-US" sz="1800" dirty="0">
                <a:solidFill>
                  <a:srgbClr val="2A2B31"/>
                </a:solidFill>
              </a:rPr>
              <a:t> To be able to understand the contribution of inventions that contain both technical and non-technical features.</a:t>
            </a:r>
            <a:endParaRPr lang="en-US" sz="1800" dirty="0"/>
          </a:p>
          <a:p>
            <a:pPr marL="228600" indent="-228600">
              <a:spcAft>
                <a:spcPts val="1000"/>
              </a:spcAft>
              <a:buSzPct val="100000"/>
              <a:buFont typeface="Arial"/>
              <a:buChar char="•"/>
            </a:pPr>
            <a:r>
              <a:rPr lang="en-US" sz="1800" dirty="0">
                <a:solidFill>
                  <a:srgbClr val="2A2B31"/>
                </a:solidFill>
              </a:rPr>
              <a:t>This approach was adopted in T 208/84 (</a:t>
            </a:r>
            <a:r>
              <a:rPr lang="en-US" sz="1800" i="1" dirty="0">
                <a:solidFill>
                  <a:srgbClr val="2A2B31"/>
                </a:solidFill>
              </a:rPr>
              <a:t>Vicom</a:t>
            </a:r>
            <a:r>
              <a:rPr lang="en-US" sz="1800" dirty="0">
                <a:solidFill>
                  <a:srgbClr val="2A2B31"/>
                </a:solidFill>
              </a:rPr>
              <a:t>) and T 26/86 (</a:t>
            </a:r>
            <a:r>
              <a:rPr lang="en-US" sz="1800" i="1" dirty="0">
                <a:solidFill>
                  <a:srgbClr val="2A2B31"/>
                </a:solidFill>
              </a:rPr>
              <a:t>Koch &amp; Sterzel</a:t>
            </a:r>
            <a:r>
              <a:rPr lang="en-US" sz="1800" dirty="0">
                <a:solidFill>
                  <a:srgbClr val="2A2B31"/>
                </a:solidFill>
              </a:rPr>
              <a:t>).</a:t>
            </a:r>
            <a:endParaRPr lang="en-US" sz="18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technical contribution approach (2/5)</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800"/>
              </a:spcAft>
              <a:buNone/>
            </a:pPr>
            <a:r>
              <a:rPr lang="en-US" sz="2000" dirty="0">
                <a:solidFill>
                  <a:srgbClr val="2A2B31"/>
                </a:solidFill>
              </a:rPr>
              <a:t>The </a:t>
            </a:r>
            <a:r>
              <a:rPr lang="en-US" sz="2000" i="1" dirty="0">
                <a:solidFill>
                  <a:srgbClr val="2A2B31"/>
                </a:solidFill>
              </a:rPr>
              <a:t>Bundesgerichtshof</a:t>
            </a:r>
            <a:r>
              <a:rPr lang="en-US" sz="2000" dirty="0">
                <a:solidFill>
                  <a:srgbClr val="2A2B31"/>
                </a:solidFill>
              </a:rPr>
              <a:t> finally adopted the concept of technical contribution in the </a:t>
            </a:r>
            <a:r>
              <a:rPr lang="en-US" sz="2000" i="1" dirty="0">
                <a:solidFill>
                  <a:srgbClr val="2A2B31"/>
                </a:solidFill>
              </a:rPr>
              <a:t>Tauchcomputer</a:t>
            </a:r>
            <a:r>
              <a:rPr lang="en-US" sz="2000" dirty="0">
                <a:solidFill>
                  <a:srgbClr val="2A2B31"/>
                </a:solidFill>
              </a:rPr>
              <a:t> decision (BGH, </a:t>
            </a:r>
            <a:r>
              <a:rPr lang="en-US" sz="2000" i="1" dirty="0">
                <a:solidFill>
                  <a:srgbClr val="2A2B31"/>
                </a:solidFill>
              </a:rPr>
              <a:t>Tauchcomputer</a:t>
            </a:r>
            <a:r>
              <a:rPr lang="en-US" sz="2000" dirty="0">
                <a:solidFill>
                  <a:srgbClr val="2A2B31"/>
                </a:solidFill>
              </a:rPr>
              <a:t>, 1992).</a:t>
            </a:r>
            <a:endParaRPr lang="en-US" sz="2000" dirty="0"/>
          </a:p>
          <a:p>
            <a:pPr marL="228600" indent="-228600">
              <a:spcAft>
                <a:spcPts val="1100"/>
              </a:spcAft>
              <a:buSzPct val="100000"/>
              <a:buFont typeface="Arial"/>
              <a:buChar char="•"/>
            </a:pPr>
            <a:r>
              <a:rPr lang="en-US" sz="2000" dirty="0">
                <a:solidFill>
                  <a:srgbClr val="2A2B31"/>
                </a:solidFill>
              </a:rPr>
              <a:t>An application had been filed for a device recording diving data, then indicating the decompression time, with a display of the optimum decompression for each dive.</a:t>
            </a:r>
            <a:endParaRPr lang="en-US" sz="2000" dirty="0"/>
          </a:p>
          <a:p>
            <a:pPr marL="228600" indent="-228600">
              <a:spcAft>
                <a:spcPts val="1100"/>
              </a:spcAft>
              <a:buSzPct val="100000"/>
              <a:buFont typeface="Arial"/>
              <a:buChar char="•"/>
            </a:pPr>
            <a:r>
              <a:rPr lang="en-US" sz="2000" dirty="0">
                <a:solidFill>
                  <a:srgbClr val="2A2B31"/>
                </a:solidFill>
              </a:rPr>
              <a:t>The contribution lay in the co-operation of the technical features (the diving device) and non-technical features (the method and the computer program) to achieve the technical result (the display of information relating to the decompression).</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technical contribution approach (3/5)</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800"/>
              </a:spcAft>
              <a:buNone/>
            </a:pPr>
            <a:r>
              <a:rPr lang="en-US" sz="2000" dirty="0">
                <a:solidFill>
                  <a:srgbClr val="2A2B31"/>
                </a:solidFill>
              </a:rPr>
              <a:t>The decision rendered in the </a:t>
            </a:r>
            <a:r>
              <a:rPr lang="en-US" sz="2000" i="1" dirty="0">
                <a:solidFill>
                  <a:srgbClr val="2A2B31"/>
                </a:solidFill>
              </a:rPr>
              <a:t>Merrill Lynch</a:t>
            </a:r>
            <a:r>
              <a:rPr lang="en-US" sz="2000" dirty="0">
                <a:solidFill>
                  <a:srgbClr val="2A2B31"/>
                </a:solidFill>
              </a:rPr>
              <a:t> case was the first British example (CA, 1989).</a:t>
            </a:r>
            <a:endParaRPr lang="en-US" sz="2000" dirty="0"/>
          </a:p>
          <a:p>
            <a:pPr marL="228600" indent="-228600">
              <a:spcAft>
                <a:spcPts val="1100"/>
              </a:spcAft>
              <a:buSzPct val="100000"/>
              <a:buFont typeface="Arial"/>
              <a:buChar char="•"/>
            </a:pPr>
            <a:r>
              <a:rPr lang="en-US" sz="2000" dirty="0">
                <a:solidFill>
                  <a:srgbClr val="2A2B31"/>
                </a:solidFill>
              </a:rPr>
              <a:t>An application had been filed for a system of stock exchange transactions able to analyse customers’ purchase and sale orders according to a given criterion.</a:t>
            </a:r>
            <a:endParaRPr lang="en-US" sz="2000" dirty="0"/>
          </a:p>
          <a:p>
            <a:pPr marL="228600" indent="-228600">
              <a:spcAft>
                <a:spcPts val="1100"/>
              </a:spcAft>
              <a:buSzPct val="100000"/>
              <a:buFont typeface="Arial"/>
              <a:buChar char="•"/>
            </a:pPr>
            <a:r>
              <a:rPr lang="en-US" sz="2000" dirty="0">
                <a:solidFill>
                  <a:srgbClr val="2A2B31"/>
                </a:solidFill>
              </a:rPr>
              <a:t>The satisfaction of this criterion resulted in the automated execution of the transaction. The Court of Appeal rejected the application by referring to T 208/84, holding that the claimed invention contained no technical progress.</a:t>
            </a:r>
            <a:endParaRPr lang="en-US" sz="2000" dirty="0"/>
          </a:p>
          <a:p>
            <a:pPr marL="228600" indent="-228600">
              <a:spcAft>
                <a:spcPts val="1100"/>
              </a:spcAft>
              <a:buSzPct val="100000"/>
              <a:buFont typeface="Arial"/>
              <a:buChar char="•"/>
            </a:pPr>
            <a:r>
              <a:rPr lang="en-US" sz="2000" dirty="0">
                <a:solidFill>
                  <a:srgbClr val="2A2B31"/>
                </a:solidFill>
              </a:rPr>
              <a:t>But, in this case, the Court of Appeal confused the technical contribution with the requirement of technical progress.</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technical contribution approach (4/5)</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100"/>
              </a:spcAft>
              <a:buNone/>
            </a:pPr>
            <a:r>
              <a:rPr lang="en-US" sz="2000" i="1" dirty="0">
                <a:solidFill>
                  <a:srgbClr val="2A2B31"/>
                </a:solidFill>
              </a:rPr>
              <a:t>Merrill Lynch</a:t>
            </a:r>
            <a:r>
              <a:rPr lang="en-US" sz="2000" dirty="0">
                <a:solidFill>
                  <a:srgbClr val="2A2B31"/>
                </a:solidFill>
              </a:rPr>
              <a:t> led the British judges to retain a strict conception of the technical contribution: </a:t>
            </a:r>
            <a:r>
              <a:rPr lang="en-US" sz="2000" i="1" dirty="0">
                <a:solidFill>
                  <a:srgbClr val="2A2B31"/>
                </a:solidFill>
              </a:rPr>
              <a:t>Gale’s application</a:t>
            </a:r>
            <a:r>
              <a:rPr lang="en-US" sz="2000" dirty="0">
                <a:solidFill>
                  <a:srgbClr val="2A2B31"/>
                </a:solidFill>
              </a:rPr>
              <a:t> (CA, 1990).</a:t>
            </a:r>
            <a:endParaRPr lang="en-US" sz="2000" dirty="0"/>
          </a:p>
          <a:p>
            <a:pPr lvl="1" marL="457200" indent="-228600">
              <a:spcAft>
                <a:spcPts val="1100"/>
              </a:spcAft>
              <a:buSzPct val="100000"/>
              <a:buFont typeface="Arial"/>
              <a:buChar char="◦"/>
            </a:pPr>
            <a:r>
              <a:rPr lang="en-US" sz="2000" dirty="0">
                <a:solidFill>
                  <a:srgbClr val="2A2B31"/>
                </a:solidFill>
              </a:rPr>
              <a:t>The contribution of the invention was a method of calculating square roots that eliminated divisions and limited the multiplication of specified binary functions.</a:t>
            </a:r>
            <a:endParaRPr lang="en-US" sz="2000" dirty="0"/>
          </a:p>
          <a:p>
            <a:pPr lvl="1" marL="457200" indent="-228600">
              <a:spcAft>
                <a:spcPts val="1100"/>
              </a:spcAft>
              <a:buSzPct val="100000"/>
              <a:buFont typeface="Arial"/>
              <a:buChar char="◦"/>
            </a:pPr>
            <a:r>
              <a:rPr lang="en-US" sz="2000" dirty="0">
                <a:solidFill>
                  <a:srgbClr val="2A2B31"/>
                </a:solidFill>
              </a:rPr>
              <a:t>The Court of Appeal rejected the application, distinguishing between the mathematical procedures and the ROM memory and holding that the integration of the former into the latter did not demonstrate their technicity.</a:t>
            </a:r>
            <a:endParaRPr lang="en-US" sz="2000" dirty="0"/>
          </a:p>
          <a:p>
            <a:pPr indent="0" marL="0">
              <a:spcAft>
                <a:spcPts val="1100"/>
              </a:spcAft>
              <a:buNone/>
            </a:pPr>
            <a:r>
              <a:rPr lang="en-US" sz="2000" dirty="0">
                <a:solidFill>
                  <a:srgbClr val="2A2B31"/>
                </a:solidFill>
              </a:rPr>
              <a:t>Similarly, it was found in the </a:t>
            </a:r>
            <a:r>
              <a:rPr lang="en-US" sz="2000" i="1" dirty="0">
                <a:solidFill>
                  <a:srgbClr val="2A2B31"/>
                </a:solidFill>
              </a:rPr>
              <a:t>Aerotel</a:t>
            </a:r>
            <a:r>
              <a:rPr lang="en-US" sz="2000" dirty="0">
                <a:solidFill>
                  <a:srgbClr val="2A2B31"/>
                </a:solidFill>
              </a:rPr>
              <a:t> case that the method of making telephone calls from any phone with a special code was patentable, because the application relied on a new technical device intended to implement the method.</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technical contribution approach (5/5)</a:t>
            </a:r>
            <a:endParaRPr lang="en-US" sz="2800" dirty="0"/>
          </a:p>
        </p:txBody>
      </p:sp>
      <p:sp>
        <p:nvSpPr>
          <p:cNvPr id="3" name="Text 1"/>
          <p:cNvSpPr txBox="1"/>
          <p:nvPr/>
        </p:nvSpPr>
        <p:spPr>
          <a:xfrm>
            <a:off x="868680" y="1463040"/>
            <a:ext cx="10469880" cy="1485646"/>
          </a:xfrm>
          <a:prstGeom prst="rect">
            <a:avLst/>
          </a:prstGeom>
          <a:noFill/>
          <a:ln/>
        </p:spPr>
        <p:txBody>
          <a:bodyPr wrap="square" lIns="0" tIns="0" rIns="0" bIns="0" rtlCol="0" anchor="t"/>
          <a:lstStyle/>
          <a:p>
            <a:pPr indent="0" marL="0">
              <a:spcAft>
                <a:spcPts val="900"/>
              </a:spcAft>
              <a:buNone/>
            </a:pPr>
            <a:r>
              <a:rPr lang="en-US" sz="1700" dirty="0">
                <a:solidFill>
                  <a:srgbClr val="2A2B31"/>
                </a:solidFill>
              </a:rPr>
              <a:t>An example of the use of the technical contribution in French case law (TGI Paris, 7 June 2013, </a:t>
            </a:r>
            <a:r>
              <a:rPr lang="en-US" sz="1700" i="1" dirty="0">
                <a:solidFill>
                  <a:srgbClr val="2A2B31"/>
                </a:solidFill>
              </a:rPr>
              <a:t>Starsight v. Numéricable</a:t>
            </a:r>
            <a:r>
              <a:rPr lang="en-US" sz="1700" dirty="0">
                <a:solidFill>
                  <a:srgbClr val="2A2B31"/>
                </a:solidFill>
              </a:rPr>
              <a:t>, RG no. 10/08326).</a:t>
            </a:r>
            <a:endParaRPr lang="en-US" sz="1700" dirty="0"/>
          </a:p>
          <a:p>
            <a:pPr marL="228600" indent="-228600">
              <a:spcAft>
                <a:spcPts val="900"/>
              </a:spcAft>
              <a:buSzPct val="100000"/>
              <a:buFont typeface="Arial"/>
              <a:buChar char="•"/>
            </a:pPr>
            <a:r>
              <a:rPr lang="en-US" sz="1700" dirty="0">
                <a:solidFill>
                  <a:srgbClr val="2A2B31"/>
                </a:solidFill>
              </a:rPr>
              <a:t>The patent concerned a process and a device to access information regarding television programmes. The question raised on validity was: was the claimed invention a presentation of information?</a:t>
            </a:r>
            <a:endParaRPr lang="en-US" sz="1700" dirty="0"/>
          </a:p>
        </p:txBody>
      </p:sp>
      <p:sp>
        <p:nvSpPr>
          <p:cNvPr id="4" name="quote-card"/>
          <p:cNvSpPr/>
          <p:nvPr/>
        </p:nvSpPr>
        <p:spPr>
          <a:xfrm>
            <a:off x="868680" y="3085846"/>
            <a:ext cx="10469880" cy="1636776"/>
          </a:xfrm>
          <a:prstGeom prst="roundRect">
            <a:avLst>
              <a:gd name="adj" fmla="val 6704"/>
            </a:avLst>
          </a:prstGeom>
          <a:solidFill>
            <a:srgbClr val="EEF0F8"/>
          </a:solidFill>
          <a:ln w="12700">
            <a:solidFill>
              <a:srgbClr val="EEF0F8"/>
            </a:solidFill>
            <a:prstDash val="solid"/>
          </a:ln>
        </p:spPr>
      </p:sp>
      <p:sp>
        <p:nvSpPr>
          <p:cNvPr id="5" name="Text 3"/>
          <p:cNvSpPr txBox="1"/>
          <p:nvPr/>
        </p:nvSpPr>
        <p:spPr>
          <a:xfrm>
            <a:off x="1280160" y="3287014"/>
            <a:ext cx="9646920" cy="274320"/>
          </a:xfrm>
          <a:prstGeom prst="rect">
            <a:avLst/>
          </a:prstGeom>
          <a:noFill/>
          <a:ln/>
        </p:spPr>
        <p:txBody>
          <a:bodyPr wrap="square" lIns="0" tIns="0" rIns="0" bIns="0" rtlCol="0" anchor="ctr"/>
          <a:lstStyle/>
          <a:p>
            <a:pPr indent="0" marL="0">
              <a:buNone/>
            </a:pPr>
            <a:r>
              <a:rPr lang="en-US" sz="1200" spc="200" kern="0" dirty="0">
                <a:solidFill>
                  <a:srgbClr val="2222C6"/>
                </a:solidFill>
              </a:rPr>
              <a:t>THE JUDGES</a:t>
            </a:r>
            <a:endParaRPr lang="en-US" sz="1200" dirty="0"/>
          </a:p>
        </p:txBody>
      </p:sp>
      <p:sp>
        <p:nvSpPr>
          <p:cNvPr id="6" name="Text 4"/>
          <p:cNvSpPr txBox="1"/>
          <p:nvPr/>
        </p:nvSpPr>
        <p:spPr>
          <a:xfrm>
            <a:off x="1280160" y="3588766"/>
            <a:ext cx="9646920" cy="996696"/>
          </a:xfrm>
          <a:prstGeom prst="rect">
            <a:avLst/>
          </a:prstGeom>
          <a:noFill/>
          <a:ln/>
        </p:spPr>
        <p:txBody>
          <a:bodyPr wrap="square" lIns="0" tIns="0" rIns="0" bIns="0" rtlCol="0" anchor="t"/>
          <a:lstStyle/>
          <a:p>
            <a:pPr indent="0" marL="0">
              <a:spcAft>
                <a:spcPts val="900"/>
              </a:spcAft>
              <a:buNone/>
            </a:pPr>
            <a:r>
              <a:rPr lang="en-US" sz="1700" i="1" dirty="0">
                <a:solidFill>
                  <a:srgbClr val="2A2B31"/>
                </a:solidFill>
              </a:rPr>
              <a:t>“At this stage of the review of the validity, there is no place to search the novelty or inventive step of the invention […]; on the other hand, the appreciation of its patentability involves determining the technical contribution that the patent claims.”</a:t>
            </a:r>
            <a:endParaRPr lang="en-US" sz="1700" dirty="0"/>
          </a:p>
        </p:txBody>
      </p:sp>
      <p:sp>
        <p:nvSpPr>
          <p:cNvPr id="7" name="Text 5"/>
          <p:cNvSpPr txBox="1"/>
          <p:nvPr/>
        </p:nvSpPr>
        <p:spPr>
          <a:xfrm>
            <a:off x="868680" y="4996942"/>
            <a:ext cx="10469880" cy="992378"/>
          </a:xfrm>
          <a:prstGeom prst="rect">
            <a:avLst/>
          </a:prstGeom>
          <a:noFill/>
          <a:ln/>
        </p:spPr>
        <p:txBody>
          <a:bodyPr wrap="square" lIns="0" tIns="0" rIns="0" bIns="0" rtlCol="0" anchor="t"/>
          <a:lstStyle/>
          <a:p>
            <a:pPr indent="0" marL="0">
              <a:spcAft>
                <a:spcPts val="1000"/>
              </a:spcAft>
              <a:buNone/>
            </a:pPr>
            <a:r>
              <a:rPr lang="en-US" sz="1800" dirty="0">
                <a:solidFill>
                  <a:srgbClr val="2A2B31"/>
                </a:solidFill>
              </a:rPr>
              <a:t>The judges firmly reiterate, </a:t>
            </a:r>
            <a:r>
              <a:rPr lang="en-US" sz="1800" i="1" dirty="0">
                <a:solidFill>
                  <a:srgbClr val="2A2B31"/>
                </a:solidFill>
              </a:rPr>
              <a:t>obiter dictum</a:t>
            </a:r>
            <a:r>
              <a:rPr lang="en-US" sz="1800" dirty="0">
                <a:solidFill>
                  <a:srgbClr val="2A2B31"/>
                </a:solidFill>
              </a:rPr>
              <a:t>, that a computer program does not constitute a patentable technical feature.</a:t>
            </a:r>
            <a:endParaRPr lang="en-US" sz="18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further technical effect approach (1/4)</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800"/>
              </a:spcAft>
              <a:buNone/>
            </a:pPr>
            <a:r>
              <a:rPr lang="en-US" sz="2000" dirty="0">
                <a:solidFill>
                  <a:srgbClr val="2A2B31"/>
                </a:solidFill>
              </a:rPr>
              <a:t>Technical Board of Appeal 3.5.1 admitted a product claim on a computer program for the first time in T 1173/97, rendered in 1998 (</a:t>
            </a:r>
            <a:r>
              <a:rPr lang="en-US" sz="2000" i="1" dirty="0">
                <a:solidFill>
                  <a:srgbClr val="2A2B31"/>
                </a:solidFill>
              </a:rPr>
              <a:t>IBM I</a:t>
            </a:r>
            <a:r>
              <a:rPr lang="en-US" sz="2000" dirty="0">
                <a:solidFill>
                  <a:srgbClr val="2A2B31"/>
                </a:solidFill>
              </a:rPr>
              <a:t>).</a:t>
            </a:r>
            <a:endParaRPr lang="en-US" sz="2000" dirty="0"/>
          </a:p>
          <a:p>
            <a:pPr marL="228600" indent="-228600">
              <a:spcAft>
                <a:spcPts val="1100"/>
              </a:spcAft>
              <a:buSzPct val="100000"/>
              <a:buFont typeface="Arial"/>
              <a:buChar char="•"/>
            </a:pPr>
            <a:r>
              <a:rPr lang="en-US" sz="2000" dirty="0">
                <a:solidFill>
                  <a:srgbClr val="2A2B31"/>
                </a:solidFill>
              </a:rPr>
              <a:t>Each feature listed may be the subject-matter of an invention, provided that the invention produces a technical effect.</a:t>
            </a:r>
            <a:endParaRPr lang="en-US" sz="2000" dirty="0"/>
          </a:p>
          <a:p>
            <a:pPr marL="228600" indent="-228600">
              <a:spcAft>
                <a:spcPts val="1100"/>
              </a:spcAft>
              <a:buSzPct val="100000"/>
              <a:buFont typeface="Arial"/>
              <a:buChar char="•"/>
            </a:pPr>
            <a:r>
              <a:rPr lang="en-US" sz="2000" dirty="0">
                <a:solidFill>
                  <a:srgbClr val="2A2B31"/>
                </a:solidFill>
              </a:rPr>
              <a:t>But this technical effect cannot consist of the electrical current produced by running the program on the machine. The technical character therefore depends on the production of </a:t>
            </a:r>
            <a:r>
              <a:rPr lang="en-US" sz="2000" b="1" dirty="0">
                <a:solidFill>
                  <a:srgbClr val="2A2B31"/>
                </a:solidFill>
              </a:rPr>
              <a:t>a further technical effect</a:t>
            </a:r>
            <a:r>
              <a:rPr lang="en-US" sz="2000" dirty="0">
                <a:solidFill>
                  <a:srgbClr val="2A2B31"/>
                </a:solidFill>
              </a:rPr>
              <a:t>.</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further technical effect approach (2/4)</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800"/>
              </a:spcAft>
              <a:buNone/>
            </a:pPr>
            <a:r>
              <a:rPr lang="en-US" sz="2000" dirty="0">
                <a:solidFill>
                  <a:srgbClr val="2A2B31"/>
                </a:solidFill>
              </a:rPr>
              <a:t>The criterion of the further technical effect has been used several times by national courts. In France, it was used by the Paris Court of Appeal in a decision of 20 September 2005.</a:t>
            </a:r>
            <a:endParaRPr lang="en-US" sz="2000" dirty="0"/>
          </a:p>
          <a:p>
            <a:pPr marL="228600" indent="-228600">
              <a:spcAft>
                <a:spcPts val="1100"/>
              </a:spcAft>
              <a:buSzPct val="100000"/>
              <a:buFont typeface="Arial"/>
              <a:buChar char="•"/>
            </a:pPr>
            <a:r>
              <a:rPr lang="en-US" sz="2000" dirty="0">
                <a:solidFill>
                  <a:srgbClr val="2A2B31"/>
                </a:solidFill>
              </a:rPr>
              <a:t>The claimed invention related to a method for preparing an application for the registration of a trade mark.</a:t>
            </a:r>
            <a:endParaRPr lang="en-US" sz="2000" dirty="0"/>
          </a:p>
          <a:p>
            <a:pPr marL="228600" indent="-228600">
              <a:spcAft>
                <a:spcPts val="1100"/>
              </a:spcAft>
              <a:buSzPct val="100000"/>
              <a:buFont typeface="Arial"/>
              <a:buChar char="•"/>
            </a:pPr>
            <a:r>
              <a:rPr lang="en-US" sz="2000" dirty="0">
                <a:solidFill>
                  <a:srgbClr val="2A2B31"/>
                </a:solidFill>
              </a:rPr>
              <a:t>The application was refused by the Director General of the INPI on the grounds that it related to an intellectual method originating from the field of economic activity.</a:t>
            </a:r>
            <a:endParaRPr lang="en-US" sz="2000" dirty="0"/>
          </a:p>
          <a:p>
            <a:pPr marL="228600" indent="-228600">
              <a:spcAft>
                <a:spcPts val="1100"/>
              </a:spcAft>
              <a:buSzPct val="100000"/>
              <a:buFont typeface="Arial"/>
              <a:buChar char="•"/>
            </a:pPr>
            <a:r>
              <a:rPr lang="en-US" sz="2000" dirty="0">
                <a:solidFill>
                  <a:srgbClr val="2A2B31"/>
                </a:solidFill>
              </a:rPr>
              <a:t>The Court upheld the refusal, as the method consisted of the implementation of a non-technical method by known technical means. The invention did not produce any further technical effect.</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further technical effect approach (3/4)</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800"/>
              </a:spcAft>
              <a:buNone/>
            </a:pPr>
            <a:r>
              <a:rPr lang="en-US" sz="2000" dirty="0">
                <a:solidFill>
                  <a:srgbClr val="2A2B31"/>
                </a:solidFill>
              </a:rPr>
              <a:t>The Paris High Court referred to the concept of a further technical effect in the </a:t>
            </a:r>
            <a:r>
              <a:rPr lang="en-US" sz="2000" i="1" dirty="0">
                <a:solidFill>
                  <a:srgbClr val="2A2B31"/>
                </a:solidFill>
              </a:rPr>
              <a:t>Free</a:t>
            </a:r>
            <a:r>
              <a:rPr lang="en-US" sz="2000" dirty="0">
                <a:solidFill>
                  <a:srgbClr val="2A2B31"/>
                </a:solidFill>
              </a:rPr>
              <a:t> decision of 18 June 2015.</a:t>
            </a:r>
            <a:endParaRPr lang="en-US" sz="2000" dirty="0"/>
          </a:p>
          <a:p>
            <a:pPr marL="228600" indent="-228600">
              <a:spcAft>
                <a:spcPts val="1100"/>
              </a:spcAft>
              <a:buSzPct val="100000"/>
              <a:buFont typeface="Arial"/>
              <a:buChar char="•"/>
            </a:pPr>
            <a:r>
              <a:rPr lang="en-US" sz="2000" dirty="0">
                <a:solidFill>
                  <a:srgbClr val="2A2B31"/>
                </a:solidFill>
              </a:rPr>
              <a:t>The claimed invention related to the switching of multimedia sessions from a mobile terminal to local network equipment.</a:t>
            </a:r>
            <a:endParaRPr lang="en-US" sz="2000" dirty="0"/>
          </a:p>
          <a:p>
            <a:pPr marL="228600" indent="-228600">
              <a:spcAft>
                <a:spcPts val="1100"/>
              </a:spcAft>
              <a:buSzPct val="100000"/>
              <a:buFont typeface="Arial"/>
              <a:buChar char="•"/>
            </a:pPr>
            <a:r>
              <a:rPr lang="en-US" sz="2000" dirty="0">
                <a:solidFill>
                  <a:srgbClr val="2A2B31"/>
                </a:solidFill>
              </a:rPr>
              <a:t>A program product was considered to constitute a computer program as such, excluded from patentability, and the other two claims did not produce a further technical effect, which also barred their patentability.</a:t>
            </a:r>
            <a:endParaRPr lang="en-US" sz="2000" dirty="0"/>
          </a:p>
          <a:p>
            <a:pPr indent="0" marL="0">
              <a:spcAft>
                <a:spcPts val="1100"/>
              </a:spcAft>
              <a:buNone/>
            </a:pPr>
            <a:r>
              <a:rPr lang="en-US" sz="2000" dirty="0">
                <a:solidFill>
                  <a:srgbClr val="2A2B31"/>
                </a:solidFill>
              </a:rPr>
              <a:t>See also: Paris High Court, 16 November 2016, </a:t>
            </a:r>
            <a:r>
              <a:rPr lang="en-US" sz="2000" i="1" dirty="0">
                <a:solidFill>
                  <a:srgbClr val="2A2B31"/>
                </a:solidFill>
              </a:rPr>
              <a:t>Xaga v. Ewalia</a:t>
            </a:r>
            <a:r>
              <a:rPr lang="en-US" sz="2000" dirty="0">
                <a:solidFill>
                  <a:srgbClr val="2A2B31"/>
                </a:solidFill>
              </a:rPr>
              <a:t>.</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further technical effect approach (4/4)</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800"/>
              </a:spcAft>
              <a:buNone/>
            </a:pPr>
            <a:r>
              <a:rPr lang="en-US" sz="2000" dirty="0">
                <a:solidFill>
                  <a:srgbClr val="2A2B31"/>
                </a:solidFill>
              </a:rPr>
              <a:t>The </a:t>
            </a:r>
            <a:r>
              <a:rPr lang="en-US" sz="2000" i="1" dirty="0">
                <a:solidFill>
                  <a:srgbClr val="2A2B31"/>
                </a:solidFill>
              </a:rPr>
              <a:t>Bundesgerichtshof</a:t>
            </a:r>
            <a:r>
              <a:rPr lang="en-US" sz="2000" dirty="0">
                <a:solidFill>
                  <a:srgbClr val="2A2B31"/>
                </a:solidFill>
              </a:rPr>
              <a:t> has used a concept equivalent to the further technical effect: the particularity. It was applied in </a:t>
            </a:r>
            <a:r>
              <a:rPr lang="en-US" sz="2000" i="1" dirty="0">
                <a:solidFill>
                  <a:srgbClr val="2A2B31"/>
                </a:solidFill>
              </a:rPr>
              <a:t>Suche fehlerhafter Zeichenketten/Tippfehler</a:t>
            </a:r>
            <a:r>
              <a:rPr lang="en-US" sz="2000" dirty="0">
                <a:solidFill>
                  <a:srgbClr val="2A2B31"/>
                </a:solidFill>
              </a:rPr>
              <a:t> (2002).</a:t>
            </a:r>
            <a:endParaRPr lang="en-US" sz="2000" dirty="0"/>
          </a:p>
          <a:p>
            <a:pPr marL="228600" indent="-228600">
              <a:spcAft>
                <a:spcPts val="1100"/>
              </a:spcAft>
              <a:buSzPct val="100000"/>
              <a:buFont typeface="Arial"/>
              <a:buChar char="•"/>
            </a:pPr>
            <a:r>
              <a:rPr lang="en-US" sz="2000" dirty="0">
                <a:solidFill>
                  <a:srgbClr val="2A2B31"/>
                </a:solidFill>
              </a:rPr>
              <a:t>The claimed invention related to a system for identifying and correcting typing errors in a text recorded by digital means.</a:t>
            </a:r>
            <a:endParaRPr lang="en-US" sz="2000" dirty="0"/>
          </a:p>
          <a:p>
            <a:pPr marL="228600" indent="-228600">
              <a:spcAft>
                <a:spcPts val="1100"/>
              </a:spcAft>
              <a:buSzPct val="100000"/>
              <a:buFont typeface="Arial"/>
              <a:buChar char="•"/>
            </a:pPr>
            <a:r>
              <a:rPr lang="en-US" sz="2000" dirty="0">
                <a:solidFill>
                  <a:srgbClr val="2A2B31"/>
                </a:solidFill>
              </a:rPr>
              <a:t>The application contained a product claim on the computer program making this correction. The Federal Patent Court confirmed the rejection on the grounds that the solution lay in a computer program as such. This decision was set aside by the Federal Court of Justice, which held that the question was whether the claimed invention included a particularity compared with the current functioning of a computer.</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any hardware approach (1/4)</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800"/>
              </a:spcAft>
              <a:buNone/>
            </a:pPr>
            <a:r>
              <a:rPr lang="en-US" sz="2400" dirty="0">
                <a:solidFill>
                  <a:srgbClr val="2A2B31"/>
                </a:solidFill>
              </a:rPr>
              <a:t>The use of conventional technical means, such as the computer implementation of a method, is sufficient to justify the technical character (EPO, T 258/03, </a:t>
            </a:r>
            <a:r>
              <a:rPr lang="en-US" sz="2400" i="1" dirty="0">
                <a:solidFill>
                  <a:srgbClr val="2A2B31"/>
                </a:solidFill>
              </a:rPr>
              <a:t>Hitachi</a:t>
            </a:r>
            <a:r>
              <a:rPr lang="en-US" sz="2400" dirty="0">
                <a:solidFill>
                  <a:srgbClr val="2A2B31"/>
                </a:solidFill>
              </a:rPr>
              <a:t>, 2004).</a:t>
            </a:r>
            <a:endParaRPr lang="en-US" sz="2400" dirty="0"/>
          </a:p>
          <a:p>
            <a:pPr marL="228600" indent="-228600">
              <a:spcAft>
                <a:spcPts val="1300"/>
              </a:spcAft>
              <a:buSzPct val="100000"/>
              <a:buFont typeface="Arial"/>
              <a:buChar char="•"/>
            </a:pPr>
            <a:r>
              <a:rPr lang="en-US" sz="2400" dirty="0">
                <a:solidFill>
                  <a:srgbClr val="2A2B31"/>
                </a:solidFill>
              </a:rPr>
              <a:t>Claiming known technical means in the claim is sufficient to ensure the technical character of the invention.</a:t>
            </a:r>
            <a:endParaRPr lang="en-US" sz="24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any hardware approach (2/4)</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800"/>
              </a:spcAft>
              <a:buNone/>
            </a:pPr>
            <a:r>
              <a:rPr lang="en-US" sz="2200" dirty="0">
                <a:solidFill>
                  <a:srgbClr val="2A2B31"/>
                </a:solidFill>
              </a:rPr>
              <a:t>In France, only two decisions refer to a test relating to the any hardware approach, including </a:t>
            </a:r>
            <a:r>
              <a:rPr lang="en-US" sz="2200" i="1" dirty="0">
                <a:solidFill>
                  <a:srgbClr val="2A2B31"/>
                </a:solidFill>
              </a:rPr>
              <a:t>Infomil v. Atos</a:t>
            </a:r>
            <a:r>
              <a:rPr lang="en-US" sz="2200" dirty="0">
                <a:solidFill>
                  <a:srgbClr val="2A2B31"/>
                </a:solidFill>
              </a:rPr>
              <a:t>.</a:t>
            </a:r>
            <a:endParaRPr lang="en-US" sz="2200" dirty="0"/>
          </a:p>
          <a:p>
            <a:pPr marL="228600" indent="-228600">
              <a:spcAft>
                <a:spcPts val="1200"/>
              </a:spcAft>
              <a:buSzPct val="100000"/>
              <a:buFont typeface="Arial"/>
              <a:buChar char="•"/>
            </a:pPr>
            <a:r>
              <a:rPr lang="en-US" sz="2200" dirty="0">
                <a:solidFill>
                  <a:srgbClr val="2A2B31"/>
                </a:solidFill>
              </a:rPr>
              <a:t>The claimed invention related to a method and apparatus for the selective distribution of discount coupons.</a:t>
            </a:r>
            <a:endParaRPr lang="en-US" sz="2200" dirty="0"/>
          </a:p>
          <a:p>
            <a:pPr marL="228600" indent="-228600">
              <a:spcAft>
                <a:spcPts val="1200"/>
              </a:spcAft>
              <a:buSzPct val="100000"/>
              <a:buFont typeface="Arial"/>
              <a:buChar char="•"/>
            </a:pPr>
            <a:r>
              <a:rPr lang="en-US" sz="2200" dirty="0">
                <a:solidFill>
                  <a:srgbClr val="2A2B31"/>
                </a:solidFill>
              </a:rPr>
              <a:t>The intellectual method performed by the device was considered not to prevent the invention from being patentable in relation to that device. It was the lack of inventive step that led to the invalidation of the patent.</a:t>
            </a:r>
            <a:endParaRPr lang="en-US" sz="22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any hardware approach (3/4)</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marL="228600" indent="-228600">
              <a:spcAft>
                <a:spcPts val="1000"/>
              </a:spcAft>
              <a:buSzPct val="100000"/>
              <a:buFont typeface="Arial"/>
              <a:buChar char="•"/>
            </a:pPr>
            <a:r>
              <a:rPr lang="en-US" sz="1800" dirty="0">
                <a:solidFill>
                  <a:srgbClr val="2A2B31"/>
                </a:solidFill>
              </a:rPr>
              <a:t>In England, the Court of Appeal rejected the any hardware approach in </a:t>
            </a:r>
            <a:r>
              <a:rPr lang="en-US" sz="1800" i="1" dirty="0">
                <a:solidFill>
                  <a:srgbClr val="2A2B31"/>
                </a:solidFill>
              </a:rPr>
              <a:t>Aerotel</a:t>
            </a:r>
            <a:r>
              <a:rPr lang="en-US" sz="1800" dirty="0">
                <a:solidFill>
                  <a:srgbClr val="2A2B31"/>
                </a:solidFill>
              </a:rPr>
              <a:t> (CA, 2006). According to Jacob LJ, the approach developed by the EPO in T 258/03 was not “intellectually honest”.</a:t>
            </a:r>
            <a:endParaRPr lang="en-US" sz="1800" dirty="0"/>
          </a:p>
          <a:p>
            <a:pPr marL="228600" indent="-228600">
              <a:spcAft>
                <a:spcPts val="1000"/>
              </a:spcAft>
              <a:buSzPct val="100000"/>
              <a:buFont typeface="Arial"/>
              <a:buChar char="•"/>
            </a:pPr>
            <a:r>
              <a:rPr lang="en-US" sz="1800" dirty="0">
                <a:solidFill>
                  <a:srgbClr val="2A2B31"/>
                </a:solidFill>
              </a:rPr>
              <a:t>The Court of Appeal nevertheless brought the English position closer to that of the EPO in </a:t>
            </a:r>
            <a:r>
              <a:rPr lang="en-US" sz="1800" i="1" dirty="0">
                <a:solidFill>
                  <a:srgbClr val="2A2B31"/>
                </a:solidFill>
              </a:rPr>
              <a:t>Symbian</a:t>
            </a:r>
            <a:r>
              <a:rPr lang="en-US" sz="1800" dirty="0">
                <a:solidFill>
                  <a:srgbClr val="2A2B31"/>
                </a:solidFill>
              </a:rPr>
              <a:t>: the claimed invention produced a technical effect consisting in a modification of the internal functioning of the computer implementing the program.</a:t>
            </a:r>
            <a:endParaRPr lang="en-US" sz="1800" dirty="0"/>
          </a:p>
          <a:p>
            <a:pPr marL="228600" indent="-228600">
              <a:spcAft>
                <a:spcPts val="1000"/>
              </a:spcAft>
              <a:buSzPct val="100000"/>
              <a:buFont typeface="Arial"/>
              <a:buChar char="•"/>
            </a:pPr>
            <a:r>
              <a:rPr lang="en-US" sz="1800" dirty="0">
                <a:solidFill>
                  <a:srgbClr val="2A2B31"/>
                </a:solidFill>
              </a:rPr>
              <a:t>In </a:t>
            </a:r>
            <a:r>
              <a:rPr lang="en-US" sz="1800" i="1" dirty="0">
                <a:solidFill>
                  <a:srgbClr val="2A2B31"/>
                </a:solidFill>
              </a:rPr>
              <a:t>AT&amp;T Knowledge Ventures</a:t>
            </a:r>
            <a:r>
              <a:rPr lang="en-US" sz="1800" dirty="0">
                <a:solidFill>
                  <a:srgbClr val="2A2B31"/>
                </a:solidFill>
              </a:rPr>
              <a:t> (2009), Lewison J set out four signposts of a technical effect:</a:t>
            </a:r>
            <a:endParaRPr lang="en-US" sz="1800" dirty="0"/>
          </a:p>
          <a:p>
            <a:pPr lvl="1" marL="457200" indent="-228600">
              <a:spcAft>
                <a:spcPts val="1000"/>
              </a:spcAft>
              <a:buSzPct val="100000"/>
              <a:buFont typeface="Arial"/>
              <a:buChar char="◦"/>
            </a:pPr>
            <a:r>
              <a:rPr lang="en-US" sz="1800" dirty="0">
                <a:solidFill>
                  <a:srgbClr val="2A2B31"/>
                </a:solidFill>
              </a:rPr>
              <a:t>whether the process has a technical effect outside the computer;</a:t>
            </a:r>
            <a:endParaRPr lang="en-US" sz="1800" dirty="0"/>
          </a:p>
          <a:p>
            <a:pPr lvl="1" marL="457200" indent="-228600">
              <a:spcAft>
                <a:spcPts val="1000"/>
              </a:spcAft>
              <a:buSzPct val="100000"/>
              <a:buFont typeface="Arial"/>
              <a:buChar char="◦"/>
            </a:pPr>
            <a:r>
              <a:rPr lang="en-US" sz="1800" dirty="0">
                <a:solidFill>
                  <a:srgbClr val="2A2B31"/>
                </a:solidFill>
              </a:rPr>
              <a:t>whether the technical effect operates at the level of the architecture of the computer, that is, independently of the data or applications;</a:t>
            </a:r>
            <a:endParaRPr lang="en-US" sz="1800" dirty="0"/>
          </a:p>
          <a:p>
            <a:pPr lvl="1" marL="457200" indent="-228600">
              <a:spcAft>
                <a:spcPts val="1000"/>
              </a:spcAft>
              <a:buSzPct val="100000"/>
              <a:buFont typeface="Arial"/>
              <a:buChar char="◦"/>
            </a:pPr>
            <a:r>
              <a:rPr lang="en-US" sz="1800" dirty="0">
                <a:solidFill>
                  <a:srgbClr val="2A2B31"/>
                </a:solidFill>
              </a:rPr>
              <a:t>whether the speed or reliability of the computer is increased;</a:t>
            </a:r>
            <a:endParaRPr lang="en-US" sz="1800" dirty="0"/>
          </a:p>
          <a:p>
            <a:pPr lvl="1" marL="457200" indent="-228600">
              <a:spcAft>
                <a:spcPts val="1000"/>
              </a:spcAft>
              <a:buSzPct val="100000"/>
              <a:buFont typeface="Arial"/>
              <a:buChar char="◦"/>
            </a:pPr>
            <a:r>
              <a:rPr lang="en-US" sz="1800" dirty="0">
                <a:solidFill>
                  <a:srgbClr val="2A2B31"/>
                </a:solidFill>
              </a:rPr>
              <a:t>whether the technical problem is overcome and not merely circumvented.</a:t>
            </a:r>
            <a:endParaRPr lang="en-US" sz="18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any hardware approach (4/4)</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800"/>
              </a:spcAft>
              <a:buNone/>
            </a:pPr>
            <a:r>
              <a:rPr lang="en-US" sz="2200" dirty="0">
                <a:solidFill>
                  <a:srgbClr val="2A2B31"/>
                </a:solidFill>
              </a:rPr>
              <a:t>In Germany, the </a:t>
            </a:r>
            <a:r>
              <a:rPr lang="en-US" sz="2200" i="1" dirty="0">
                <a:solidFill>
                  <a:srgbClr val="2A2B31"/>
                </a:solidFill>
              </a:rPr>
              <a:t>Bundesgerichtshof</a:t>
            </a:r>
            <a:r>
              <a:rPr lang="en-US" sz="2200" dirty="0">
                <a:solidFill>
                  <a:srgbClr val="2A2B31"/>
                </a:solidFill>
              </a:rPr>
              <a:t> adopted an approach similar to that of the EPO (BGH, 7 March 2006, </a:t>
            </a:r>
            <a:r>
              <a:rPr lang="en-US" sz="2200" i="1" dirty="0">
                <a:solidFill>
                  <a:srgbClr val="2A2B31"/>
                </a:solidFill>
              </a:rPr>
              <a:t>Voraus bezahlten Telefonanrufen</a:t>
            </a:r>
            <a:r>
              <a:rPr lang="en-US" sz="2200" dirty="0">
                <a:solidFill>
                  <a:srgbClr val="2A2B31"/>
                </a:solidFill>
              </a:rPr>
              <a:t>).</a:t>
            </a:r>
            <a:endParaRPr lang="en-US" sz="2200" dirty="0"/>
          </a:p>
          <a:p>
            <a:pPr marL="228600" indent="-228600">
              <a:spcAft>
                <a:spcPts val="1200"/>
              </a:spcAft>
              <a:buSzPct val="100000"/>
              <a:buFont typeface="Arial"/>
              <a:buChar char="•"/>
            </a:pPr>
            <a:r>
              <a:rPr lang="en-US" sz="2200" dirty="0">
                <a:solidFill>
                  <a:srgbClr val="2A2B31"/>
                </a:solidFill>
              </a:rPr>
              <a:t>The claimed invention was identical to the one claimed in </a:t>
            </a:r>
            <a:r>
              <a:rPr lang="en-US" sz="2200" i="1" dirty="0">
                <a:solidFill>
                  <a:srgbClr val="2A2B31"/>
                </a:solidFill>
              </a:rPr>
              <a:t>Aerotel</a:t>
            </a:r>
            <a:r>
              <a:rPr lang="en-US" sz="2200" dirty="0">
                <a:solidFill>
                  <a:srgbClr val="2A2B31"/>
                </a:solidFill>
              </a:rPr>
              <a:t>: a system allowing telephone calls from any type of device thanks to a special prepaid code.</a:t>
            </a:r>
            <a:endParaRPr lang="en-US" sz="2200" dirty="0"/>
          </a:p>
          <a:p>
            <a:pPr marL="228600" indent="-228600">
              <a:spcAft>
                <a:spcPts val="1200"/>
              </a:spcAft>
              <a:buSzPct val="100000"/>
              <a:buFont typeface="Arial"/>
              <a:buChar char="•"/>
            </a:pPr>
            <a:r>
              <a:rPr lang="en-US" sz="2200" dirty="0">
                <a:solidFill>
                  <a:srgbClr val="2A2B31"/>
                </a:solidFill>
              </a:rPr>
              <a:t>The Court found that the presence of known technical means guaranteed the technical character of the invention.</a:t>
            </a:r>
            <a:endParaRPr lang="en-US" sz="22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868680" y="2331720"/>
            <a:ext cx="2743200" cy="457200"/>
          </a:xfrm>
          <a:prstGeom prst="rect">
            <a:avLst/>
          </a:prstGeom>
          <a:noFill/>
          <a:ln/>
        </p:spPr>
        <p:txBody>
          <a:bodyPr wrap="square" lIns="0" tIns="0" rIns="0" bIns="0" rtlCol="0" anchor="ctr"/>
          <a:lstStyle/>
          <a:p>
            <a:pPr indent="0" marL="0">
              <a:buNone/>
            </a:pPr>
            <a:r>
              <a:rPr lang="en-US" sz="1400" spc="300" kern="0" dirty="0">
                <a:solidFill>
                  <a:srgbClr val="C9CCE8"/>
                </a:solidFill>
              </a:rPr>
              <a:t>01</a:t>
            </a:r>
            <a:endParaRPr lang="en-US" sz="1400" dirty="0"/>
          </a:p>
        </p:txBody>
      </p:sp>
      <p:sp>
        <p:nvSpPr>
          <p:cNvPr id="3" name="Text 1"/>
          <p:cNvSpPr txBox="1"/>
          <p:nvPr/>
        </p:nvSpPr>
        <p:spPr>
          <a:xfrm>
            <a:off x="868680" y="2788920"/>
            <a:ext cx="9601200" cy="1463040"/>
          </a:xfrm>
          <a:prstGeom prst="rect">
            <a:avLst/>
          </a:prstGeom>
          <a:noFill/>
          <a:ln/>
        </p:spPr>
        <p:txBody>
          <a:bodyPr wrap="square" lIns="0" tIns="0" rIns="0" bIns="0" rtlCol="0" anchor="t"/>
          <a:lstStyle/>
          <a:p>
            <a:pPr indent="0" marL="0">
              <a:buNone/>
            </a:pPr>
            <a:r>
              <a:rPr lang="en-US" sz="4000" dirty="0">
                <a:solidFill>
                  <a:srgbClr val="FFFFFF"/>
                </a:solidFill>
                <a:latin typeface="Avenir Book" pitchFamily="34" charset="0"/>
                <a:ea typeface="Avenir Book" pitchFamily="34" charset="-122"/>
                <a:cs typeface="Avenir Book" pitchFamily="34" charset="-120"/>
              </a:rPr>
              <a:t>Examples of French cases: programming</a:t>
            </a:r>
            <a:endParaRPr lang="en-US" sz="4000" dirty="0"/>
          </a:p>
        </p:txBody>
      </p:sp>
      <p:pic>
        <p:nvPicPr>
          <p:cNvPr id="4" name="Image 0" descr="Dhenne Avocats">    </p:cNvPr>
          <p:cNvPicPr>
            <a:picLocks noChangeAspect="1"/>
          </p:cNvPicPr>
          <p:nvPr/>
        </p:nvPicPr>
        <p:blipFill>
          <a:blip r:embed="rId1"/>
          <a:stretch>
            <a:fillRect/>
          </a:stretch>
        </p:blipFill>
        <p:spPr>
          <a:xfrm>
            <a:off x="868680" y="6172200"/>
            <a:ext cx="2011680" cy="16119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Programming: the French case</a:t>
            </a:r>
            <a:endParaRPr lang="en-US" sz="2800" dirty="0"/>
          </a:p>
        </p:txBody>
      </p:sp>
      <p:sp>
        <p:nvSpPr>
          <p:cNvPr id="3" name="Text 1"/>
          <p:cNvSpPr txBox="1"/>
          <p:nvPr/>
        </p:nvSpPr>
        <p:spPr>
          <a:xfrm>
            <a:off x="868680" y="1463040"/>
            <a:ext cx="10469880" cy="356616"/>
          </a:xfrm>
          <a:prstGeom prst="rect">
            <a:avLst/>
          </a:prstGeom>
          <a:noFill/>
          <a:ln/>
        </p:spPr>
        <p:txBody>
          <a:bodyPr wrap="square" lIns="0" tIns="0" rIns="0" bIns="0" rtlCol="0" anchor="t"/>
          <a:lstStyle/>
          <a:p>
            <a:pPr indent="0" marL="0">
              <a:spcAft>
                <a:spcPts val="1000"/>
              </a:spcAft>
              <a:buNone/>
            </a:pPr>
            <a:r>
              <a:rPr lang="en-US" sz="1800" dirty="0">
                <a:solidFill>
                  <a:srgbClr val="2A2B31"/>
                </a:solidFill>
              </a:rPr>
              <a:t>Paris first instance court, 18 November 2016, </a:t>
            </a:r>
            <a:r>
              <a:rPr lang="en-US" sz="1800" b="1" i="1" dirty="0">
                <a:solidFill>
                  <a:srgbClr val="2A2B31"/>
                </a:solidFill>
              </a:rPr>
              <a:t>Xaga</a:t>
            </a:r>
            <a:r>
              <a:rPr lang="en-US" sz="1800" dirty="0">
                <a:solidFill>
                  <a:srgbClr val="2A2B31"/>
                </a:solidFill>
              </a:rPr>
              <a:t> </a:t>
            </a:r>
            <a:r>
              <a:rPr lang="en-US" sz="1800" i="1" dirty="0">
                <a:solidFill>
                  <a:srgbClr val="2A2B31"/>
                </a:solidFill>
              </a:rPr>
              <a:t>Network SAS et al. v. Ewalia et al.</a:t>
            </a:r>
            <a:endParaRPr lang="en-US" sz="1800" dirty="0"/>
          </a:p>
        </p:txBody>
      </p:sp>
      <p:sp>
        <p:nvSpPr>
          <p:cNvPr id="4" name="Text 2"/>
          <p:cNvSpPr txBox="1"/>
          <p:nvPr/>
        </p:nvSpPr>
        <p:spPr>
          <a:xfrm>
            <a:off x="868680" y="2048256"/>
            <a:ext cx="6179515" cy="365760"/>
          </a:xfrm>
          <a:prstGeom prst="rect">
            <a:avLst/>
          </a:prstGeom>
          <a:noFill/>
          <a:ln/>
        </p:spPr>
        <p:txBody>
          <a:bodyPr wrap="square" lIns="0" tIns="0" rIns="0" bIns="0" rtlCol="0" anchor="ctr"/>
          <a:lstStyle/>
          <a:p>
            <a:pPr indent="0" marL="0">
              <a:buNone/>
            </a:pPr>
            <a:r>
              <a:rPr lang="en-US" sz="1300" spc="100" kern="0" dirty="0">
                <a:solidFill>
                  <a:srgbClr val="2222C6"/>
                </a:solidFill>
              </a:rPr>
              <a:t>INVENTION</a:t>
            </a:r>
            <a:endParaRPr lang="en-US" sz="1300" dirty="0"/>
          </a:p>
        </p:txBody>
      </p:sp>
      <p:sp>
        <p:nvSpPr>
          <p:cNvPr id="5" name="Text 3"/>
          <p:cNvSpPr txBox="1"/>
          <p:nvPr/>
        </p:nvSpPr>
        <p:spPr>
          <a:xfrm>
            <a:off x="868680" y="2551176"/>
            <a:ext cx="6179515" cy="3438144"/>
          </a:xfrm>
          <a:prstGeom prst="rect">
            <a:avLst/>
          </a:prstGeom>
          <a:noFill/>
          <a:ln/>
        </p:spPr>
        <p:txBody>
          <a:bodyPr wrap="square" lIns="0" tIns="0" rIns="0" bIns="0" rtlCol="0" anchor="t"/>
          <a:lstStyle/>
          <a:p>
            <a:pPr marL="228600" indent="-228600">
              <a:spcAft>
                <a:spcPts val="1100"/>
              </a:spcAft>
              <a:buSzPct val="100000"/>
              <a:buFont typeface="Arial"/>
              <a:buChar char="•"/>
            </a:pPr>
            <a:r>
              <a:rPr lang="en-US" sz="2000" dirty="0">
                <a:solidFill>
                  <a:srgbClr val="2A2B31"/>
                </a:solidFill>
              </a:rPr>
              <a:t>A system allowing users to easily customise generic applications without any coding, so that users need not be skilled programmers.</a:t>
            </a:r>
            <a:endParaRPr lang="en-US" sz="2000" dirty="0"/>
          </a:p>
          <a:p>
            <a:pPr marL="228600" indent="-228600">
              <a:spcAft>
                <a:spcPts val="1100"/>
              </a:spcAft>
              <a:buSzPct val="100000"/>
              <a:buFont typeface="Arial"/>
              <a:buChar char="•"/>
            </a:pPr>
            <a:r>
              <a:rPr lang="en-US" sz="2000" dirty="0">
                <a:solidFill>
                  <a:srgbClr val="2A2B31"/>
                </a:solidFill>
              </a:rPr>
              <a:t>Customisable and adaptable development of preconfigured applications through the simple activation or deactivation of modules.</a:t>
            </a:r>
            <a:endParaRPr lang="en-US" sz="2000" dirty="0"/>
          </a:p>
        </p:txBody>
      </p:sp>
      <p:sp>
        <p:nvSpPr>
          <p:cNvPr id="6" name="Shape 4"/>
          <p:cNvSpPr/>
          <p:nvPr/>
        </p:nvSpPr>
        <p:spPr>
          <a:xfrm>
            <a:off x="7322515" y="1865376"/>
            <a:ext cx="4244645" cy="4123944"/>
          </a:xfrm>
          <a:prstGeom prst="roundRect">
            <a:avLst>
              <a:gd name="adj" fmla="val 2661"/>
            </a:avLst>
          </a:prstGeom>
          <a:solidFill>
            <a:srgbClr val="EEF0F8"/>
          </a:solidFill>
          <a:ln w="12700">
            <a:solidFill>
              <a:srgbClr val="EEF0F8"/>
            </a:solidFill>
            <a:prstDash val="solid"/>
          </a:ln>
        </p:spPr>
      </p:sp>
      <p:sp>
        <p:nvSpPr>
          <p:cNvPr id="7" name="Text 5"/>
          <p:cNvSpPr txBox="1"/>
          <p:nvPr/>
        </p:nvSpPr>
        <p:spPr>
          <a:xfrm>
            <a:off x="7551115" y="2048256"/>
            <a:ext cx="3787445" cy="365760"/>
          </a:xfrm>
          <a:prstGeom prst="rect">
            <a:avLst/>
          </a:prstGeom>
          <a:noFill/>
          <a:ln/>
        </p:spPr>
        <p:txBody>
          <a:bodyPr wrap="square" lIns="0" tIns="0" rIns="0" bIns="0" rtlCol="0" anchor="ctr"/>
          <a:lstStyle/>
          <a:p>
            <a:pPr indent="0" marL="0">
              <a:buNone/>
            </a:pPr>
            <a:r>
              <a:rPr lang="en-US" sz="1300" spc="100" kern="0" dirty="0">
                <a:solidFill>
                  <a:srgbClr val="2222C6"/>
                </a:solidFill>
              </a:rPr>
              <a:t>OUTCOME</a:t>
            </a:r>
            <a:endParaRPr lang="en-US" sz="1300" dirty="0"/>
          </a:p>
        </p:txBody>
      </p:sp>
      <p:sp>
        <p:nvSpPr>
          <p:cNvPr id="8" name="Text 6"/>
          <p:cNvSpPr txBox="1"/>
          <p:nvPr/>
        </p:nvSpPr>
        <p:spPr>
          <a:xfrm>
            <a:off x="7551115" y="2551176"/>
            <a:ext cx="3787445" cy="3438144"/>
          </a:xfrm>
          <a:prstGeom prst="rect">
            <a:avLst/>
          </a:prstGeom>
          <a:noFill/>
          <a:ln/>
        </p:spPr>
        <p:txBody>
          <a:bodyPr wrap="square" lIns="0" tIns="0" rIns="0" bIns="0" rtlCol="0" anchor="t"/>
          <a:lstStyle/>
          <a:p>
            <a:pPr indent="0" marL="0">
              <a:spcAft>
                <a:spcPts val="1100"/>
              </a:spcAft>
              <a:buNone/>
            </a:pPr>
            <a:r>
              <a:rPr lang="en-US" sz="2000" dirty="0">
                <a:solidFill>
                  <a:srgbClr val="2A2B31"/>
                </a:solidFill>
              </a:rPr>
              <a:t>Making programming easier: </a:t>
            </a:r>
            <a:r>
              <a:rPr lang="en-US" sz="2000" b="1" dirty="0">
                <a:solidFill>
                  <a:srgbClr val="2A2B31"/>
                </a:solidFill>
              </a:rPr>
              <a:t>not technical</a:t>
            </a:r>
            <a:r>
              <a:rPr lang="en-US" sz="2000" dirty="0">
                <a:solidFill>
                  <a:srgbClr val="2A2B31"/>
                </a:solidFill>
              </a:rPr>
              <a:t>.</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French case: the </a:t>
            </a:r>
            <a:r>
              <a:rPr lang="en-US" sz="2800" i="1" dirty="0">
                <a:solidFill>
                  <a:srgbClr val="2222C6"/>
                </a:solidFill>
                <a:latin typeface="Avenir Book" pitchFamily="34" charset="0"/>
                <a:ea typeface="Avenir Book" pitchFamily="34" charset="-122"/>
                <a:cs typeface="Avenir Book" pitchFamily="34" charset="-120"/>
              </a:rPr>
              <a:t>Xaga</a:t>
            </a:r>
            <a:r>
              <a:rPr lang="en-US" sz="2800" dirty="0">
                <a:solidFill>
                  <a:srgbClr val="2222C6"/>
                </a:solidFill>
                <a:latin typeface="Avenir Book" pitchFamily="34" charset="0"/>
                <a:ea typeface="Avenir Book" pitchFamily="34" charset="-122"/>
                <a:cs typeface="Avenir Book" pitchFamily="34" charset="-120"/>
              </a:rPr>
              <a:t> decision</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800"/>
              </a:spcAft>
              <a:buNone/>
            </a:pPr>
            <a:r>
              <a:rPr lang="en-US" sz="2400" b="1" dirty="0">
                <a:solidFill>
                  <a:srgbClr val="2A2B31"/>
                </a:solidFill>
              </a:rPr>
              <a:t>No technical problem: ineligible.</a:t>
            </a:r>
            <a:endParaRPr lang="en-US" sz="2400" dirty="0"/>
          </a:p>
          <a:p>
            <a:pPr marL="228600" indent="-228600">
              <a:spcAft>
                <a:spcPts val="1300"/>
              </a:spcAft>
              <a:buSzPct val="100000"/>
              <a:buFont typeface="Arial"/>
              <a:buChar char="•"/>
            </a:pPr>
            <a:r>
              <a:rPr lang="en-US" sz="2400" dirty="0">
                <a:solidFill>
                  <a:srgbClr val="2A2B31"/>
                </a:solidFill>
              </a:rPr>
              <a:t>The field of programming activity does not constitute a patentable technical activity.</a:t>
            </a:r>
            <a:endParaRPr lang="en-US" sz="2400" dirty="0"/>
          </a:p>
          <a:p>
            <a:pPr marL="228600" indent="-228600">
              <a:spcAft>
                <a:spcPts val="1300"/>
              </a:spcAft>
              <a:buSzPct val="100000"/>
              <a:buFont typeface="Arial"/>
              <a:buChar char="•"/>
            </a:pPr>
            <a:r>
              <a:rPr lang="en-US" sz="2400" dirty="0">
                <a:solidFill>
                  <a:srgbClr val="2A2B31"/>
                </a:solidFill>
              </a:rPr>
              <a:t>It is not made explicit how the proposed management system effectively helps the user.</a:t>
            </a:r>
            <a:endParaRPr lang="en-US" sz="24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i="1" dirty="0">
                <a:solidFill>
                  <a:srgbClr val="2222C6"/>
                </a:solidFill>
                <a:latin typeface="Avenir Book" pitchFamily="34" charset="0"/>
                <a:ea typeface="Avenir Book" pitchFamily="34" charset="-122"/>
                <a:cs typeface="Avenir Book" pitchFamily="34" charset="-120"/>
              </a:rPr>
              <a:t>Xaga</a:t>
            </a:r>
            <a:r>
              <a:rPr lang="en-US" sz="2800" dirty="0">
                <a:solidFill>
                  <a:srgbClr val="2222C6"/>
                </a:solidFill>
                <a:latin typeface="Avenir Book" pitchFamily="34" charset="0"/>
                <a:ea typeface="Avenir Book" pitchFamily="34" charset="-122"/>
                <a:cs typeface="Avenir Book" pitchFamily="34" charset="-120"/>
              </a:rPr>
              <a:t>: claim 1 of the corresponding EP application (1/2)</a:t>
            </a:r>
            <a:endParaRPr lang="en-US" sz="2800" dirty="0"/>
          </a:p>
        </p:txBody>
      </p:sp>
      <p:sp>
        <p:nvSpPr>
          <p:cNvPr id="3" name="Shape 1"/>
          <p:cNvSpPr/>
          <p:nvPr/>
        </p:nvSpPr>
        <p:spPr>
          <a:xfrm>
            <a:off x="868680" y="1463040"/>
            <a:ext cx="10469880" cy="4526280"/>
          </a:xfrm>
          <a:prstGeom prst="roundRect">
            <a:avLst>
              <a:gd name="adj" fmla="val 2424"/>
            </a:avLst>
          </a:prstGeom>
          <a:solidFill>
            <a:srgbClr val="EEF0F8"/>
          </a:solidFill>
          <a:ln w="12700">
            <a:solidFill>
              <a:srgbClr val="EEF0F8"/>
            </a:solidFill>
            <a:prstDash val="solid"/>
          </a:ln>
        </p:spPr>
      </p:sp>
      <p:sp>
        <p:nvSpPr>
          <p:cNvPr id="4" name="Text 2"/>
          <p:cNvSpPr txBox="1"/>
          <p:nvPr/>
        </p:nvSpPr>
        <p:spPr>
          <a:xfrm>
            <a:off x="1234440" y="1645920"/>
            <a:ext cx="5486400" cy="274320"/>
          </a:xfrm>
          <a:prstGeom prst="rect">
            <a:avLst/>
          </a:prstGeom>
          <a:noFill/>
          <a:ln/>
        </p:spPr>
        <p:txBody>
          <a:bodyPr wrap="square" lIns="0" tIns="0" rIns="0" bIns="0" rtlCol="0" anchor="ctr"/>
          <a:lstStyle/>
          <a:p>
            <a:pPr indent="0" marL="0">
              <a:buNone/>
            </a:pPr>
            <a:r>
              <a:rPr lang="en-US" sz="1100" spc="200" kern="0" dirty="0">
                <a:solidFill>
                  <a:srgbClr val="2222C6"/>
                </a:solidFill>
              </a:rPr>
              <a:t>CLAIM 1 (EP APPLICATION)</a:t>
            </a:r>
            <a:endParaRPr lang="en-US" sz="1100" dirty="0"/>
          </a:p>
        </p:txBody>
      </p:sp>
      <p:sp>
        <p:nvSpPr>
          <p:cNvPr id="5" name="Text 3"/>
          <p:cNvSpPr txBox="1"/>
          <p:nvPr/>
        </p:nvSpPr>
        <p:spPr>
          <a:xfrm>
            <a:off x="1234440" y="2011680"/>
            <a:ext cx="9738360" cy="3840480"/>
          </a:xfrm>
          <a:prstGeom prst="rect">
            <a:avLst/>
          </a:prstGeom>
          <a:noFill/>
          <a:ln/>
        </p:spPr>
        <p:txBody>
          <a:bodyPr wrap="square" lIns="0" tIns="0" rIns="0" bIns="0" rtlCol="0" anchor="t"/>
          <a:lstStyle/>
          <a:p>
            <a:pPr indent="0" marL="0">
              <a:spcAft>
                <a:spcPts val="900"/>
              </a:spcAft>
              <a:buNone/>
            </a:pPr>
            <a:r>
              <a:rPr lang="en-US" sz="1600" dirty="0">
                <a:solidFill>
                  <a:srgbClr val="2A2B31"/>
                </a:solidFill>
              </a:rPr>
              <a:t>A system for managing applications (APP), characterised in that it comprises:</a:t>
            </a:r>
            <a:endParaRPr lang="en-US" sz="1600" dirty="0"/>
          </a:p>
          <a:p>
            <a:pPr marL="228600" indent="-228600">
              <a:spcAft>
                <a:spcPts val="900"/>
              </a:spcAft>
              <a:buSzPct val="100000"/>
              <a:buFont typeface="Arial"/>
              <a:buChar char="•"/>
            </a:pPr>
            <a:r>
              <a:rPr lang="en-US" sz="1600" dirty="0">
                <a:solidFill>
                  <a:srgbClr val="2A2B31"/>
                </a:solidFill>
              </a:rPr>
              <a:t>a </a:t>
            </a:r>
            <a:r>
              <a:rPr lang="en-US" sz="1600" b="1" dirty="0">
                <a:solidFill>
                  <a:srgbClr val="2A2B31"/>
                </a:solidFill>
              </a:rPr>
              <a:t>web server</a:t>
            </a:r>
            <a:r>
              <a:rPr lang="en-US" sz="1600" dirty="0">
                <a:solidFill>
                  <a:srgbClr val="2A2B31"/>
                </a:solidFill>
              </a:rPr>
              <a:t> (SRVW) including:</a:t>
            </a:r>
            <a:endParaRPr lang="en-US" sz="1600" dirty="0"/>
          </a:p>
          <a:p>
            <a:pPr lvl="1" marL="457200" indent="-228600">
              <a:spcAft>
                <a:spcPts val="900"/>
              </a:spcAft>
              <a:buSzPct val="100000"/>
              <a:buFont typeface="Arial"/>
              <a:buChar char="◦"/>
            </a:pPr>
            <a:r>
              <a:rPr lang="en-US" sz="1600" dirty="0">
                <a:solidFill>
                  <a:srgbClr val="2A2B31"/>
                </a:solidFill>
              </a:rPr>
              <a:t>objects comprising one or more predefined and pre-assembled components (Cp), said objects forming:</a:t>
            </a:r>
            <a:endParaRPr lang="en-US" sz="1600" dirty="0"/>
          </a:p>
          <a:p>
            <a:pPr lvl="1" marL="457200" indent="-228600">
              <a:spcAft>
                <a:spcPts val="900"/>
              </a:spcAft>
              <a:buSzPct val="100000"/>
              <a:buFont typeface="Arial"/>
              <a:buChar char="◦"/>
            </a:pPr>
            <a:r>
              <a:rPr lang="en-US" sz="1600" dirty="0">
                <a:solidFill>
                  <a:srgbClr val="2A2B31"/>
                </a:solidFill>
              </a:rPr>
              <a:t>a generic model of organisation (MGO) composed of logical organisational entities (ST) forming sets of identified physical persons, said logical organisational entities (ST) being possibly configured to be linked together;</a:t>
            </a:r>
            <a:endParaRPr lang="en-US" sz="1600" dirty="0"/>
          </a:p>
          <a:p>
            <a:pPr lvl="1" marL="457200" indent="-228600">
              <a:spcAft>
                <a:spcPts val="900"/>
              </a:spcAft>
              <a:buSzPct val="100000"/>
              <a:buFont typeface="Arial"/>
              <a:buChar char="◦"/>
            </a:pPr>
            <a:r>
              <a:rPr lang="en-US" sz="1600" dirty="0">
                <a:solidFill>
                  <a:srgbClr val="2A2B31"/>
                </a:solidFill>
              </a:rPr>
              <a:t>a generic management model (MGG) composed of logical operational entities (EO), an operational entity comprising at least one task which can be implemented by at least one person, said logical operational entities being possibly configured to be linked together;</a:t>
            </a:r>
            <a:endParaRPr lang="en-US" sz="1600" dirty="0"/>
          </a:p>
          <a:p>
            <a:pPr lvl="1" marL="457200" indent="-228600">
              <a:spcAft>
                <a:spcPts val="900"/>
              </a:spcAft>
              <a:buSzPct val="100000"/>
              <a:buFont typeface="Arial"/>
              <a:buChar char="◦"/>
            </a:pPr>
            <a:r>
              <a:rPr lang="en-US" sz="1600" dirty="0">
                <a:solidFill>
                  <a:srgbClr val="2A2B31"/>
                </a:solidFill>
              </a:rPr>
              <a:t>a generic pilot model (MGP) consisting of data analysis tools (OA) so as to </a:t>
            </a:r>
            <a:r>
              <a:rPr lang="en-US" sz="1600" b="1" dirty="0">
                <a:solidFill>
                  <a:srgbClr val="2A2B31"/>
                </a:solidFill>
              </a:rPr>
              <a:t>monitor, owing to a set of indicators, actions</a:t>
            </a:r>
            <a:r>
              <a:rPr lang="en-US" sz="1600" dirty="0">
                <a:solidFill>
                  <a:srgbClr val="2A2B31"/>
                </a:solidFill>
              </a:rPr>
              <a:t> performed on at least one operational entity (EO);</a:t>
            </a:r>
            <a:endParaRPr lang="en-US" sz="16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i="1" dirty="0">
                <a:solidFill>
                  <a:srgbClr val="2222C6"/>
                </a:solidFill>
                <a:latin typeface="Avenir Book" pitchFamily="34" charset="0"/>
                <a:ea typeface="Avenir Book" pitchFamily="34" charset="-122"/>
                <a:cs typeface="Avenir Book" pitchFamily="34" charset="-120"/>
              </a:rPr>
              <a:t>Xaga</a:t>
            </a:r>
            <a:r>
              <a:rPr lang="en-US" sz="2800" dirty="0">
                <a:solidFill>
                  <a:srgbClr val="2222C6"/>
                </a:solidFill>
                <a:latin typeface="Avenir Book" pitchFamily="34" charset="0"/>
                <a:ea typeface="Avenir Book" pitchFamily="34" charset="-122"/>
                <a:cs typeface="Avenir Book" pitchFamily="34" charset="-120"/>
              </a:rPr>
              <a:t>: claim 1 of the corresponding EP application (2/2)</a:t>
            </a:r>
            <a:endParaRPr lang="en-US" sz="2800" dirty="0"/>
          </a:p>
        </p:txBody>
      </p:sp>
      <p:sp>
        <p:nvSpPr>
          <p:cNvPr id="3" name="Shape 1"/>
          <p:cNvSpPr/>
          <p:nvPr/>
        </p:nvSpPr>
        <p:spPr>
          <a:xfrm>
            <a:off x="868680" y="1463040"/>
            <a:ext cx="10469880" cy="3749040"/>
          </a:xfrm>
          <a:prstGeom prst="roundRect">
            <a:avLst>
              <a:gd name="adj" fmla="val 2927"/>
            </a:avLst>
          </a:prstGeom>
          <a:solidFill>
            <a:srgbClr val="EEF0F8"/>
          </a:solidFill>
          <a:ln w="12700">
            <a:solidFill>
              <a:srgbClr val="EEF0F8"/>
            </a:solidFill>
            <a:prstDash val="solid"/>
          </a:ln>
        </p:spPr>
      </p:sp>
      <p:sp>
        <p:nvSpPr>
          <p:cNvPr id="4" name="Text 2"/>
          <p:cNvSpPr txBox="1"/>
          <p:nvPr/>
        </p:nvSpPr>
        <p:spPr>
          <a:xfrm>
            <a:off x="1234440" y="1645920"/>
            <a:ext cx="5486400" cy="274320"/>
          </a:xfrm>
          <a:prstGeom prst="rect">
            <a:avLst/>
          </a:prstGeom>
          <a:noFill/>
          <a:ln/>
        </p:spPr>
        <p:txBody>
          <a:bodyPr wrap="square" lIns="0" tIns="0" rIns="0" bIns="0" rtlCol="0" anchor="ctr"/>
          <a:lstStyle/>
          <a:p>
            <a:pPr indent="0" marL="0">
              <a:buNone/>
            </a:pPr>
            <a:r>
              <a:rPr lang="en-US" sz="1100" spc="200" kern="0" dirty="0">
                <a:solidFill>
                  <a:srgbClr val="2222C6"/>
                </a:solidFill>
              </a:rPr>
              <a:t>CLAIM 1 (EP APPLICATION), CONTINUED</a:t>
            </a:r>
            <a:endParaRPr lang="en-US" sz="1100" dirty="0"/>
          </a:p>
        </p:txBody>
      </p:sp>
      <p:sp>
        <p:nvSpPr>
          <p:cNvPr id="5" name="Text 3"/>
          <p:cNvSpPr txBox="1"/>
          <p:nvPr/>
        </p:nvSpPr>
        <p:spPr>
          <a:xfrm>
            <a:off x="1234440" y="2011680"/>
            <a:ext cx="9738360" cy="3063240"/>
          </a:xfrm>
          <a:prstGeom prst="rect">
            <a:avLst/>
          </a:prstGeom>
          <a:noFill/>
          <a:ln/>
        </p:spPr>
        <p:txBody>
          <a:bodyPr wrap="square" lIns="0" tIns="0" rIns="0" bIns="0" rtlCol="0" anchor="t"/>
          <a:lstStyle/>
          <a:p>
            <a:pPr lvl="1" marL="457200" indent="-228600">
              <a:spcAft>
                <a:spcPts val="700"/>
              </a:spcAft>
              <a:buSzPct val="100000"/>
              <a:buFont typeface="Arial"/>
              <a:buChar char="◦"/>
            </a:pPr>
            <a:r>
              <a:rPr lang="en-US" sz="1300" dirty="0">
                <a:solidFill>
                  <a:srgbClr val="2A2B31"/>
                </a:solidFill>
              </a:rPr>
              <a:t>a generic model (MGS) of screens and kinematics (SCR) for </a:t>
            </a:r>
            <a:r>
              <a:rPr lang="en-US" sz="1300" b="1" dirty="0">
                <a:solidFill>
                  <a:srgbClr val="2A2B31"/>
                </a:solidFill>
              </a:rPr>
              <a:t>a user interface</a:t>
            </a:r>
            <a:r>
              <a:rPr lang="en-US" sz="1300" dirty="0">
                <a:solidFill>
                  <a:srgbClr val="2A2B31"/>
                </a:solidFill>
              </a:rPr>
              <a:t> (UI), said kinematics corresponding to </a:t>
            </a:r>
            <a:r>
              <a:rPr lang="en-US" sz="1300" b="1" dirty="0">
                <a:solidFill>
                  <a:srgbClr val="2A2B31"/>
                </a:solidFill>
              </a:rPr>
              <a:t>a sequence of screens</a:t>
            </a:r>
            <a:r>
              <a:rPr lang="en-US" sz="1300" dirty="0">
                <a:solidFill>
                  <a:srgbClr val="2A2B31"/>
                </a:solidFill>
              </a:rPr>
              <a:t>;</a:t>
            </a:r>
            <a:endParaRPr lang="en-US" sz="1300" dirty="0"/>
          </a:p>
          <a:p>
            <a:pPr lvl="1" marL="457200" indent="-228600">
              <a:spcAft>
                <a:spcPts val="700"/>
              </a:spcAft>
              <a:buSzPct val="100000"/>
              <a:buFont typeface="Arial"/>
              <a:buChar char="◦"/>
            </a:pPr>
            <a:r>
              <a:rPr lang="en-US" sz="1300" dirty="0">
                <a:solidFill>
                  <a:srgbClr val="2A2B31"/>
                </a:solidFill>
              </a:rPr>
              <a:t>a </a:t>
            </a:r>
            <a:r>
              <a:rPr lang="en-US" sz="1300" b="1" dirty="0">
                <a:solidFill>
                  <a:srgbClr val="2A2B31"/>
                </a:solidFill>
              </a:rPr>
              <a:t>set of tables and files</a:t>
            </a:r>
            <a:r>
              <a:rPr lang="en-US" sz="1300" dirty="0">
                <a:solidFill>
                  <a:srgbClr val="2A2B31"/>
                </a:solidFill>
              </a:rPr>
              <a:t> (G_TAB) characterising the possibilities of </a:t>
            </a:r>
            <a:r>
              <a:rPr lang="en-US" sz="1300" b="1" dirty="0">
                <a:solidFill>
                  <a:srgbClr val="2A2B31"/>
                </a:solidFill>
              </a:rPr>
              <a:t>activation</a:t>
            </a:r>
            <a:r>
              <a:rPr lang="en-US" sz="1300" dirty="0">
                <a:solidFill>
                  <a:srgbClr val="2A2B31"/>
                </a:solidFill>
              </a:rPr>
              <a:t> and personalisation of the objects and characterising the processes, flows and rules associated with the objects;</a:t>
            </a:r>
            <a:endParaRPr lang="en-US" sz="1300" dirty="0"/>
          </a:p>
          <a:p>
            <a:pPr lvl="1" marL="457200" indent="-228600">
              <a:spcAft>
                <a:spcPts val="700"/>
              </a:spcAft>
              <a:buSzPct val="100000"/>
              <a:buFont typeface="Arial"/>
              <a:buChar char="◦"/>
            </a:pPr>
            <a:r>
              <a:rPr lang="en-US" sz="1300" dirty="0">
                <a:solidFill>
                  <a:srgbClr val="2A2B31"/>
                </a:solidFill>
              </a:rPr>
              <a:t>identification tools (ID_T) of the possible activations of objects linked to an initial </a:t>
            </a:r>
            <a:r>
              <a:rPr lang="en-US" sz="1300" b="1" dirty="0">
                <a:solidFill>
                  <a:srgbClr val="2A2B31"/>
                </a:solidFill>
              </a:rPr>
              <a:t>activation of an object</a:t>
            </a:r>
            <a:r>
              <a:rPr lang="en-US" sz="1300" dirty="0">
                <a:solidFill>
                  <a:srgbClr val="2A2B31"/>
                </a:solidFill>
              </a:rPr>
              <a:t>;</a:t>
            </a:r>
            <a:endParaRPr lang="en-US" sz="1300" dirty="0"/>
          </a:p>
          <a:p>
            <a:pPr lvl="1" marL="457200" indent="-228600">
              <a:spcAft>
                <a:spcPts val="700"/>
              </a:spcAft>
              <a:buSzPct val="100000"/>
              <a:buFont typeface="Arial"/>
              <a:buChar char="◦"/>
            </a:pPr>
            <a:r>
              <a:rPr lang="en-US" sz="1300" dirty="0">
                <a:solidFill>
                  <a:srgbClr val="2A2B31"/>
                </a:solidFill>
              </a:rPr>
              <a:t>management tools (MG_T) allowing the construction of logical networks comprising data spaces, and preassembled links that can be activated and customised, each data space being composed of all the objects;</a:t>
            </a:r>
            <a:endParaRPr lang="en-US" sz="1300" dirty="0"/>
          </a:p>
          <a:p>
            <a:pPr lvl="1" marL="457200" indent="-228600">
              <a:spcAft>
                <a:spcPts val="700"/>
              </a:spcAft>
              <a:buSzPct val="100000"/>
              <a:buFont typeface="Arial"/>
              <a:buChar char="◦"/>
            </a:pPr>
            <a:r>
              <a:rPr lang="en-US" sz="1300" dirty="0">
                <a:solidFill>
                  <a:srgbClr val="2A2B31"/>
                </a:solidFill>
              </a:rPr>
              <a:t>a connector object (ML) </a:t>
            </a:r>
            <a:r>
              <a:rPr lang="en-US" sz="1300" b="1" dirty="0">
                <a:solidFill>
                  <a:srgbClr val="2A2B31"/>
                </a:solidFill>
              </a:rPr>
              <a:t>searching for tables and files</a:t>
            </a:r>
            <a:r>
              <a:rPr lang="en-US" sz="1300" dirty="0">
                <a:solidFill>
                  <a:srgbClr val="2A2B31"/>
                </a:solidFill>
              </a:rPr>
              <a:t> corresponding to the activation and personalisation of components of the object and </a:t>
            </a:r>
            <a:r>
              <a:rPr lang="en-US" sz="1300" b="1" dirty="0">
                <a:solidFill>
                  <a:srgbClr val="2A2B31"/>
                </a:solidFill>
              </a:rPr>
              <a:t>object data to be displayed in the areas of the corresponding screen</a:t>
            </a:r>
            <a:r>
              <a:rPr lang="en-US" sz="1300" dirty="0">
                <a:solidFill>
                  <a:srgbClr val="2A2B31"/>
                </a:solidFill>
              </a:rPr>
              <a:t>;</a:t>
            </a:r>
            <a:endParaRPr lang="en-US" sz="1300" dirty="0"/>
          </a:p>
          <a:p>
            <a:pPr marL="228600" indent="-228600">
              <a:spcAft>
                <a:spcPts val="700"/>
              </a:spcAft>
              <a:buSzPct val="100000"/>
              <a:buFont typeface="Arial"/>
              <a:buChar char="•"/>
            </a:pPr>
            <a:r>
              <a:rPr lang="en-US" sz="1300" dirty="0">
                <a:solidFill>
                  <a:srgbClr val="2A2B31"/>
                </a:solidFill>
              </a:rPr>
              <a:t>a </a:t>
            </a:r>
            <a:r>
              <a:rPr lang="en-US" sz="1300" b="1" dirty="0">
                <a:solidFill>
                  <a:srgbClr val="2A2B31"/>
                </a:solidFill>
              </a:rPr>
              <a:t>data server</a:t>
            </a:r>
            <a:r>
              <a:rPr lang="en-US" sz="1300" dirty="0">
                <a:solidFill>
                  <a:srgbClr val="2A2B31"/>
                </a:solidFill>
              </a:rPr>
              <a:t> (SRVD) </a:t>
            </a:r>
            <a:r>
              <a:rPr lang="en-US" sz="1300" b="1" dirty="0">
                <a:solidFill>
                  <a:srgbClr val="2A2B31"/>
                </a:solidFill>
              </a:rPr>
              <a:t>including a predefined single physical database</a:t>
            </a:r>
            <a:r>
              <a:rPr lang="en-US" sz="1300" dirty="0">
                <a:solidFill>
                  <a:srgbClr val="2A2B31"/>
                </a:solidFill>
              </a:rPr>
              <a:t> (DB1) comprising the data corresponding to said objects.</a:t>
            </a:r>
            <a:endParaRPr lang="en-US" sz="1300" dirty="0"/>
          </a:p>
        </p:txBody>
      </p:sp>
      <p:sp>
        <p:nvSpPr>
          <p:cNvPr id="6" name="Shape 4"/>
          <p:cNvSpPr/>
          <p:nvPr/>
        </p:nvSpPr>
        <p:spPr>
          <a:xfrm>
            <a:off x="868680" y="5440680"/>
            <a:ext cx="8143646" cy="603504"/>
          </a:xfrm>
          <a:prstGeom prst="roundRect">
            <a:avLst>
              <a:gd name="adj" fmla="val 46970"/>
            </a:avLst>
          </a:prstGeom>
          <a:solidFill>
            <a:srgbClr val="FFFFFF"/>
          </a:solidFill>
          <a:ln w="19050">
            <a:solidFill>
              <a:srgbClr val="A3262A"/>
            </a:solidFill>
            <a:prstDash val="solid"/>
          </a:ln>
        </p:spPr>
      </p:sp>
      <p:sp>
        <p:nvSpPr>
          <p:cNvPr id="7" name="Shape 5"/>
          <p:cNvSpPr/>
          <p:nvPr/>
        </p:nvSpPr>
        <p:spPr>
          <a:xfrm>
            <a:off x="1069848" y="5632704"/>
            <a:ext cx="219456" cy="219456"/>
          </a:xfrm>
          <a:prstGeom prst="ellipse">
            <a:avLst/>
          </a:prstGeom>
          <a:solidFill>
            <a:srgbClr val="A3262A"/>
          </a:solidFill>
          <a:ln w="12700">
            <a:solidFill>
              <a:srgbClr val="A3262A"/>
            </a:solidFill>
            <a:prstDash val="solid"/>
          </a:ln>
        </p:spPr>
      </p:sp>
      <p:sp>
        <p:nvSpPr>
          <p:cNvPr id="8" name="Text 6"/>
          <p:cNvSpPr txBox="1"/>
          <p:nvPr/>
        </p:nvSpPr>
        <p:spPr>
          <a:xfrm>
            <a:off x="1435608" y="5440680"/>
            <a:ext cx="7412126" cy="603504"/>
          </a:xfrm>
          <a:prstGeom prst="rect">
            <a:avLst/>
          </a:prstGeom>
          <a:noFill/>
          <a:ln/>
        </p:spPr>
        <p:txBody>
          <a:bodyPr wrap="square" lIns="0" tIns="0" rIns="0" bIns="0" rtlCol="0" anchor="ctr"/>
          <a:lstStyle/>
          <a:p>
            <a:pPr indent="0" marL="0">
              <a:buNone/>
            </a:pPr>
            <a:r>
              <a:rPr lang="en-US" sz="1600" dirty="0">
                <a:solidFill>
                  <a:srgbClr val="A3262A"/>
                </a:solidFill>
              </a:rPr>
              <a:t>Claim 1 of the corresponding EP application also refused by the EPO</a:t>
            </a:r>
            <a:endParaRPr lang="en-US" sz="16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868680" y="2331720"/>
            <a:ext cx="2743200" cy="457200"/>
          </a:xfrm>
          <a:prstGeom prst="rect">
            <a:avLst/>
          </a:prstGeom>
          <a:noFill/>
          <a:ln/>
        </p:spPr>
        <p:txBody>
          <a:bodyPr wrap="square" lIns="0" tIns="0" rIns="0" bIns="0" rtlCol="0" anchor="ctr"/>
          <a:lstStyle/>
          <a:p>
            <a:pPr indent="0" marL="0">
              <a:buNone/>
            </a:pPr>
            <a:r>
              <a:rPr lang="en-US" sz="1400" spc="300" kern="0" dirty="0">
                <a:solidFill>
                  <a:srgbClr val="C9CCE8"/>
                </a:solidFill>
              </a:rPr>
              <a:t>02</a:t>
            </a:r>
            <a:endParaRPr lang="en-US" sz="1400" dirty="0"/>
          </a:p>
        </p:txBody>
      </p:sp>
      <p:sp>
        <p:nvSpPr>
          <p:cNvPr id="3" name="Text 1"/>
          <p:cNvSpPr txBox="1"/>
          <p:nvPr/>
        </p:nvSpPr>
        <p:spPr>
          <a:xfrm>
            <a:off x="868680" y="2788920"/>
            <a:ext cx="9601200" cy="1463040"/>
          </a:xfrm>
          <a:prstGeom prst="rect">
            <a:avLst/>
          </a:prstGeom>
          <a:noFill/>
          <a:ln/>
        </p:spPr>
        <p:txBody>
          <a:bodyPr wrap="square" lIns="0" tIns="0" rIns="0" bIns="0" rtlCol="0" anchor="t"/>
          <a:lstStyle/>
          <a:p>
            <a:pPr indent="0" marL="0">
              <a:buNone/>
            </a:pPr>
            <a:r>
              <a:rPr lang="en-US" sz="4000" dirty="0">
                <a:solidFill>
                  <a:srgbClr val="FFFFFF"/>
                </a:solidFill>
                <a:latin typeface="Avenir Book" pitchFamily="34" charset="0"/>
                <a:ea typeface="Avenir Book" pitchFamily="34" charset="-122"/>
                <a:cs typeface="Avenir Book" pitchFamily="34" charset="-120"/>
              </a:rPr>
              <a:t>Examples of French cases: business methods</a:t>
            </a:r>
            <a:endParaRPr lang="en-US" sz="4000" dirty="0"/>
          </a:p>
        </p:txBody>
      </p:sp>
      <p:pic>
        <p:nvPicPr>
          <p:cNvPr id="4" name="Image 0" descr="Dhenne Avocats">    </p:cNvPr>
          <p:cNvPicPr>
            <a:picLocks noChangeAspect="1"/>
          </p:cNvPicPr>
          <p:nvPr/>
        </p:nvPicPr>
        <p:blipFill>
          <a:blip r:embed="rId1"/>
          <a:stretch>
            <a:fillRect/>
          </a:stretch>
        </p:blipFill>
        <p:spPr>
          <a:xfrm>
            <a:off x="868680" y="6172200"/>
            <a:ext cx="2011680" cy="16119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Business methods: the French case</a:t>
            </a:r>
            <a:endParaRPr lang="en-US" sz="2800" dirty="0"/>
          </a:p>
        </p:txBody>
      </p:sp>
      <p:sp>
        <p:nvSpPr>
          <p:cNvPr id="3" name="Text 1"/>
          <p:cNvSpPr txBox="1"/>
          <p:nvPr/>
        </p:nvSpPr>
        <p:spPr>
          <a:xfrm>
            <a:off x="868680" y="1463040"/>
            <a:ext cx="10469880" cy="630936"/>
          </a:xfrm>
          <a:prstGeom prst="rect">
            <a:avLst/>
          </a:prstGeom>
          <a:noFill/>
          <a:ln/>
        </p:spPr>
        <p:txBody>
          <a:bodyPr wrap="square" lIns="0" tIns="0" rIns="0" bIns="0" rtlCol="0" anchor="t"/>
          <a:lstStyle/>
          <a:p>
            <a:pPr indent="0" marL="0">
              <a:spcAft>
                <a:spcPts val="1000"/>
              </a:spcAft>
              <a:buNone/>
            </a:pPr>
            <a:r>
              <a:rPr lang="en-US" sz="1800" dirty="0">
                <a:solidFill>
                  <a:srgbClr val="2A2B31"/>
                </a:solidFill>
              </a:rPr>
              <a:t>Paris Court of Appeal, 26 February 2016, </a:t>
            </a:r>
            <a:r>
              <a:rPr lang="en-US" sz="1800" b="1" i="1" dirty="0">
                <a:solidFill>
                  <a:srgbClr val="2A2B31"/>
                </a:solidFill>
              </a:rPr>
              <a:t>Sesame</a:t>
            </a:r>
            <a:r>
              <a:rPr lang="en-US" sz="1800" dirty="0">
                <a:solidFill>
                  <a:srgbClr val="2A2B31"/>
                </a:solidFill>
              </a:rPr>
              <a:t> </a:t>
            </a:r>
            <a:r>
              <a:rPr lang="en-US" sz="1800" i="1" dirty="0">
                <a:solidFill>
                  <a:srgbClr val="2A2B31"/>
                </a:solidFill>
              </a:rPr>
              <a:t>Active System v. Director of the French patent office (INPI)</a:t>
            </a:r>
            <a:endParaRPr lang="en-US" sz="1800" dirty="0"/>
          </a:p>
        </p:txBody>
      </p:sp>
      <p:sp>
        <p:nvSpPr>
          <p:cNvPr id="4" name="Text 2"/>
          <p:cNvSpPr txBox="1"/>
          <p:nvPr/>
        </p:nvSpPr>
        <p:spPr>
          <a:xfrm>
            <a:off x="868680" y="2322576"/>
            <a:ext cx="6179515" cy="365760"/>
          </a:xfrm>
          <a:prstGeom prst="rect">
            <a:avLst/>
          </a:prstGeom>
          <a:noFill/>
          <a:ln/>
        </p:spPr>
        <p:txBody>
          <a:bodyPr wrap="square" lIns="0" tIns="0" rIns="0" bIns="0" rtlCol="0" anchor="ctr"/>
          <a:lstStyle/>
          <a:p>
            <a:pPr indent="0" marL="0">
              <a:buNone/>
            </a:pPr>
            <a:r>
              <a:rPr lang="en-US" sz="1300" spc="100" kern="0" dirty="0">
                <a:solidFill>
                  <a:srgbClr val="2222C6"/>
                </a:solidFill>
              </a:rPr>
              <a:t>INVENTION</a:t>
            </a:r>
            <a:endParaRPr lang="en-US" sz="1300" dirty="0"/>
          </a:p>
        </p:txBody>
      </p:sp>
      <p:sp>
        <p:nvSpPr>
          <p:cNvPr id="5" name="Text 3"/>
          <p:cNvSpPr txBox="1"/>
          <p:nvPr/>
        </p:nvSpPr>
        <p:spPr>
          <a:xfrm>
            <a:off x="868680" y="2825496"/>
            <a:ext cx="6179515" cy="3163824"/>
          </a:xfrm>
          <a:prstGeom prst="rect">
            <a:avLst/>
          </a:prstGeom>
          <a:noFill/>
          <a:ln/>
        </p:spPr>
        <p:txBody>
          <a:bodyPr wrap="square" lIns="0" tIns="0" rIns="0" bIns="0" rtlCol="0" anchor="t"/>
          <a:lstStyle/>
          <a:p>
            <a:pPr marL="228600" indent="-228600">
              <a:spcAft>
                <a:spcPts val="1100"/>
              </a:spcAft>
              <a:buSzPct val="100000"/>
              <a:buFont typeface="Arial"/>
              <a:buChar char="•"/>
            </a:pPr>
            <a:r>
              <a:rPr lang="en-US" sz="2000" dirty="0">
                <a:solidFill>
                  <a:srgbClr val="2A2B31"/>
                </a:solidFill>
              </a:rPr>
              <a:t>Haulage </a:t>
            </a:r>
            <a:r>
              <a:rPr lang="en-US" sz="2000" b="1" dirty="0">
                <a:solidFill>
                  <a:srgbClr val="2A2B31"/>
                </a:solidFill>
              </a:rPr>
              <a:t>platform application</a:t>
            </a:r>
            <a:r>
              <a:rPr lang="en-US" sz="2000" dirty="0">
                <a:solidFill>
                  <a:srgbClr val="2A2B31"/>
                </a:solidFill>
              </a:rPr>
              <a:t>.</a:t>
            </a:r>
            <a:endParaRPr lang="en-US" sz="2000" dirty="0"/>
          </a:p>
          <a:p>
            <a:pPr marL="228600" indent="-228600">
              <a:spcAft>
                <a:spcPts val="1100"/>
              </a:spcAft>
              <a:buSzPct val="100000"/>
              <a:buFont typeface="Arial"/>
              <a:buChar char="•"/>
            </a:pPr>
            <a:r>
              <a:rPr lang="en-US" sz="2000" dirty="0">
                <a:solidFill>
                  <a:srgbClr val="2A2B31"/>
                </a:solidFill>
              </a:rPr>
              <a:t>Specific architecture of registers and specific software.</a:t>
            </a:r>
            <a:endParaRPr lang="en-US" sz="2000" dirty="0"/>
          </a:p>
          <a:p>
            <a:pPr marL="228600" indent="-228600">
              <a:spcAft>
                <a:spcPts val="1100"/>
              </a:spcAft>
              <a:buSzPct val="100000"/>
              <a:buFont typeface="Arial"/>
              <a:buChar char="•"/>
            </a:pPr>
            <a:r>
              <a:rPr lang="en-US" sz="2000" dirty="0">
                <a:solidFill>
                  <a:srgbClr val="2A2B31"/>
                </a:solidFill>
              </a:rPr>
              <a:t>Processes </a:t>
            </a:r>
            <a:r>
              <a:rPr lang="en-US" sz="2000" b="1" dirty="0">
                <a:solidFill>
                  <a:srgbClr val="2A2B31"/>
                </a:solidFill>
              </a:rPr>
              <a:t>concrete data specific to vehicle loading</a:t>
            </a:r>
            <a:r>
              <a:rPr lang="en-US" sz="2000" dirty="0">
                <a:solidFill>
                  <a:srgbClr val="2A2B31"/>
                </a:solidFill>
              </a:rPr>
              <a:t> (loads, vehicle capacity, etc.).</a:t>
            </a:r>
            <a:endParaRPr lang="en-US" sz="2000" dirty="0"/>
          </a:p>
        </p:txBody>
      </p:sp>
      <p:sp>
        <p:nvSpPr>
          <p:cNvPr id="6" name="Shape 4"/>
          <p:cNvSpPr/>
          <p:nvPr/>
        </p:nvSpPr>
        <p:spPr>
          <a:xfrm>
            <a:off x="7322515" y="2139696"/>
            <a:ext cx="4244645" cy="3849624"/>
          </a:xfrm>
          <a:prstGeom prst="roundRect">
            <a:avLst>
              <a:gd name="adj" fmla="val 2850"/>
            </a:avLst>
          </a:prstGeom>
          <a:solidFill>
            <a:srgbClr val="EEF0F8"/>
          </a:solidFill>
          <a:ln w="12700">
            <a:solidFill>
              <a:srgbClr val="EEF0F8"/>
            </a:solidFill>
            <a:prstDash val="solid"/>
          </a:ln>
        </p:spPr>
      </p:sp>
      <p:sp>
        <p:nvSpPr>
          <p:cNvPr id="7" name="Text 5"/>
          <p:cNvSpPr txBox="1"/>
          <p:nvPr/>
        </p:nvSpPr>
        <p:spPr>
          <a:xfrm>
            <a:off x="7551115" y="2322576"/>
            <a:ext cx="3787445" cy="365760"/>
          </a:xfrm>
          <a:prstGeom prst="rect">
            <a:avLst/>
          </a:prstGeom>
          <a:noFill/>
          <a:ln/>
        </p:spPr>
        <p:txBody>
          <a:bodyPr wrap="square" lIns="0" tIns="0" rIns="0" bIns="0" rtlCol="0" anchor="ctr"/>
          <a:lstStyle/>
          <a:p>
            <a:pPr indent="0" marL="0">
              <a:buNone/>
            </a:pPr>
            <a:r>
              <a:rPr lang="en-US" sz="1300" spc="100" kern="0" dirty="0">
                <a:solidFill>
                  <a:srgbClr val="2222C6"/>
                </a:solidFill>
              </a:rPr>
              <a:t>ADVANTAGES</a:t>
            </a:r>
            <a:endParaRPr lang="en-US" sz="1300" dirty="0"/>
          </a:p>
        </p:txBody>
      </p:sp>
      <p:sp>
        <p:nvSpPr>
          <p:cNvPr id="8" name="Text 6"/>
          <p:cNvSpPr txBox="1"/>
          <p:nvPr/>
        </p:nvSpPr>
        <p:spPr>
          <a:xfrm>
            <a:off x="7551115" y="2825496"/>
            <a:ext cx="3787445" cy="3163824"/>
          </a:xfrm>
          <a:prstGeom prst="rect">
            <a:avLst/>
          </a:prstGeom>
          <a:noFill/>
          <a:ln/>
        </p:spPr>
        <p:txBody>
          <a:bodyPr wrap="square" lIns="0" tIns="0" rIns="0" bIns="0" rtlCol="0" anchor="t"/>
          <a:lstStyle/>
          <a:p>
            <a:pPr marL="228600" indent="-228600">
              <a:spcAft>
                <a:spcPts val="1100"/>
              </a:spcAft>
              <a:buSzPct val="100000"/>
              <a:buFont typeface="Arial"/>
              <a:buChar char="•"/>
            </a:pPr>
            <a:r>
              <a:rPr lang="en-US" sz="2000" b="1" dirty="0">
                <a:solidFill>
                  <a:srgbClr val="2A2B31"/>
                </a:solidFill>
              </a:rPr>
              <a:t>Optimises vehicle loading</a:t>
            </a:r>
            <a:endParaRPr lang="en-US" sz="2000" dirty="0"/>
          </a:p>
          <a:p>
            <a:pPr marL="228600" indent="-228600">
              <a:spcAft>
                <a:spcPts val="1100"/>
              </a:spcAft>
              <a:buSzPct val="100000"/>
              <a:buFont typeface="Arial"/>
              <a:buChar char="•"/>
            </a:pPr>
            <a:r>
              <a:rPr lang="en-US" sz="2000" b="1" dirty="0">
                <a:solidFill>
                  <a:srgbClr val="2A2B31"/>
                </a:solidFill>
              </a:rPr>
              <a:t>Global traffic reduction</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French case: the </a:t>
            </a:r>
            <a:r>
              <a:rPr lang="en-US" sz="2800" i="1" dirty="0">
                <a:solidFill>
                  <a:srgbClr val="2222C6"/>
                </a:solidFill>
                <a:latin typeface="Avenir Book" pitchFamily="34" charset="0"/>
                <a:ea typeface="Avenir Book" pitchFamily="34" charset="-122"/>
                <a:cs typeface="Avenir Book" pitchFamily="34" charset="-120"/>
              </a:rPr>
              <a:t>Sesame</a:t>
            </a:r>
            <a:r>
              <a:rPr lang="en-US" sz="2800" dirty="0">
                <a:solidFill>
                  <a:srgbClr val="2222C6"/>
                </a:solidFill>
                <a:latin typeface="Avenir Book" pitchFamily="34" charset="0"/>
                <a:ea typeface="Avenir Book" pitchFamily="34" charset="-122"/>
                <a:cs typeface="Avenir Book" pitchFamily="34" charset="-120"/>
              </a:rPr>
              <a:t> decision</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800"/>
              </a:spcAft>
              <a:buNone/>
            </a:pPr>
            <a:r>
              <a:rPr lang="en-US" sz="2200" b="1" dirty="0">
                <a:solidFill>
                  <a:srgbClr val="2A2B31"/>
                </a:solidFill>
              </a:rPr>
              <a:t>Mere automation of a business and intellectual method: ineligible.</a:t>
            </a:r>
            <a:endParaRPr lang="en-US" sz="2200" dirty="0"/>
          </a:p>
          <a:p>
            <a:pPr marL="228600" indent="-228600">
              <a:spcAft>
                <a:spcPts val="1200"/>
              </a:spcAft>
              <a:buSzPct val="100000"/>
              <a:buFont typeface="Arial"/>
              <a:buChar char="•"/>
            </a:pPr>
            <a:r>
              <a:rPr lang="en-US" sz="2200" dirty="0">
                <a:solidFill>
                  <a:srgbClr val="2A2B31"/>
                </a:solidFill>
              </a:rPr>
              <a:t>Sets and subsets of </a:t>
            </a:r>
            <a:r>
              <a:rPr lang="en-US" sz="2200" b="1" dirty="0">
                <a:solidFill>
                  <a:srgbClr val="2A2B31"/>
                </a:solidFill>
              </a:rPr>
              <a:t>data of a business nature</a:t>
            </a:r>
            <a:r>
              <a:rPr lang="en-US" sz="2200" dirty="0">
                <a:solidFill>
                  <a:srgbClr val="2A2B31"/>
                </a:solidFill>
              </a:rPr>
              <a:t>.</a:t>
            </a:r>
            <a:endParaRPr lang="en-US" sz="2200" dirty="0"/>
          </a:p>
          <a:p>
            <a:pPr marL="228600" indent="-228600">
              <a:spcAft>
                <a:spcPts val="1200"/>
              </a:spcAft>
              <a:buSzPct val="100000"/>
              <a:buFont typeface="Arial"/>
              <a:buChar char="•"/>
            </a:pPr>
            <a:r>
              <a:rPr lang="en-US" sz="2200" b="1" dirty="0">
                <a:solidFill>
                  <a:srgbClr val="2A2B31"/>
                </a:solidFill>
              </a:rPr>
              <a:t>No specific data structure or hardware</a:t>
            </a:r>
            <a:r>
              <a:rPr lang="en-US" sz="2200" dirty="0">
                <a:solidFill>
                  <a:srgbClr val="2A2B31"/>
                </a:solidFill>
              </a:rPr>
              <a:t> from the technical point of view.</a:t>
            </a:r>
            <a:endParaRPr lang="en-US" sz="2200" dirty="0"/>
          </a:p>
          <a:p>
            <a:pPr marL="228600" indent="-228600">
              <a:spcAft>
                <a:spcPts val="1200"/>
              </a:spcAft>
              <a:buSzPct val="100000"/>
              <a:buFont typeface="Arial"/>
              <a:buChar char="•"/>
            </a:pPr>
            <a:r>
              <a:rPr lang="en-US" sz="2200" dirty="0">
                <a:solidFill>
                  <a:srgbClr val="2A2B31"/>
                </a:solidFill>
              </a:rPr>
              <a:t>The intervention of the user to reduce the traffic (choice of an optimal freighter) breaks the technical chain → </a:t>
            </a:r>
            <a:r>
              <a:rPr lang="en-US" sz="2200" b="1" dirty="0">
                <a:solidFill>
                  <a:srgbClr val="2A2B31"/>
                </a:solidFill>
              </a:rPr>
              <a:t>broken technical chain fallacy</a:t>
            </a:r>
            <a:r>
              <a:rPr lang="en-US" sz="2200" dirty="0">
                <a:solidFill>
                  <a:srgbClr val="2A2B31"/>
                </a:solidFill>
              </a:rPr>
              <a:t>.</a:t>
            </a:r>
            <a:endParaRPr lang="en-US" sz="2200" dirty="0"/>
          </a:p>
          <a:p>
            <a:pPr marL="228600" indent="-228600">
              <a:spcAft>
                <a:spcPts val="1200"/>
              </a:spcAft>
              <a:buSzPct val="100000"/>
              <a:buFont typeface="Arial"/>
              <a:buChar char="•"/>
            </a:pPr>
            <a:r>
              <a:rPr lang="en-US" sz="2200" dirty="0">
                <a:solidFill>
                  <a:srgbClr val="2A2B31"/>
                </a:solidFill>
              </a:rPr>
              <a:t>Effects not credibly achieved (an argument similar to the </a:t>
            </a:r>
            <a:r>
              <a:rPr lang="en-US" sz="2200" i="1" dirty="0">
                <a:solidFill>
                  <a:srgbClr val="2A2B31"/>
                </a:solidFill>
              </a:rPr>
              <a:t>broken technical chain fallacy</a:t>
            </a:r>
            <a:r>
              <a:rPr lang="en-US" sz="2200" dirty="0">
                <a:solidFill>
                  <a:srgbClr val="2A2B31"/>
                </a:solidFill>
              </a:rPr>
              <a:t> in T 1670/07, </a:t>
            </a:r>
            <a:r>
              <a:rPr lang="en-US" sz="2200" i="1" dirty="0">
                <a:solidFill>
                  <a:srgbClr val="2A2B31"/>
                </a:solidFill>
              </a:rPr>
              <a:t>Shopping with mobile device/NOKIA</a:t>
            </a:r>
            <a:r>
              <a:rPr lang="en-US" sz="2200" dirty="0">
                <a:solidFill>
                  <a:srgbClr val="2A2B31"/>
                </a:solidFill>
              </a:rPr>
              <a:t>).</a:t>
            </a:r>
            <a:endParaRPr lang="en-US" sz="22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i="1" dirty="0">
                <a:solidFill>
                  <a:srgbClr val="2222C6"/>
                </a:solidFill>
                <a:latin typeface="Avenir Book" pitchFamily="34" charset="0"/>
                <a:ea typeface="Avenir Book" pitchFamily="34" charset="-122"/>
                <a:cs typeface="Avenir Book" pitchFamily="34" charset="-120"/>
              </a:rPr>
              <a:t>Sesame</a:t>
            </a:r>
            <a:r>
              <a:rPr lang="en-US" sz="2800" dirty="0">
                <a:solidFill>
                  <a:srgbClr val="2222C6"/>
                </a:solidFill>
                <a:latin typeface="Avenir Book" pitchFamily="34" charset="0"/>
                <a:ea typeface="Avenir Book" pitchFamily="34" charset="-122"/>
                <a:cs typeface="Avenir Book" pitchFamily="34" charset="-120"/>
              </a:rPr>
              <a:t>: the claim (1/2)</a:t>
            </a:r>
            <a:endParaRPr lang="en-US" sz="2800" dirty="0"/>
          </a:p>
        </p:txBody>
      </p:sp>
      <p:sp>
        <p:nvSpPr>
          <p:cNvPr id="3" name="Shape 1"/>
          <p:cNvSpPr/>
          <p:nvPr/>
        </p:nvSpPr>
        <p:spPr>
          <a:xfrm>
            <a:off x="868680" y="1463040"/>
            <a:ext cx="10469880" cy="4526280"/>
          </a:xfrm>
          <a:prstGeom prst="roundRect">
            <a:avLst>
              <a:gd name="adj" fmla="val 2424"/>
            </a:avLst>
          </a:prstGeom>
          <a:solidFill>
            <a:srgbClr val="EEF0F8"/>
          </a:solidFill>
          <a:ln w="12700">
            <a:solidFill>
              <a:srgbClr val="EEF0F8"/>
            </a:solidFill>
            <a:prstDash val="solid"/>
          </a:ln>
        </p:spPr>
      </p:sp>
      <p:sp>
        <p:nvSpPr>
          <p:cNvPr id="4" name="Text 2"/>
          <p:cNvSpPr txBox="1"/>
          <p:nvPr/>
        </p:nvSpPr>
        <p:spPr>
          <a:xfrm>
            <a:off x="1234440" y="1645920"/>
            <a:ext cx="5486400" cy="274320"/>
          </a:xfrm>
          <a:prstGeom prst="rect">
            <a:avLst/>
          </a:prstGeom>
          <a:noFill/>
          <a:ln/>
        </p:spPr>
        <p:txBody>
          <a:bodyPr wrap="square" lIns="0" tIns="0" rIns="0" bIns="0" rtlCol="0" anchor="ctr"/>
          <a:lstStyle/>
          <a:p>
            <a:pPr indent="0" marL="0">
              <a:buNone/>
            </a:pPr>
            <a:r>
              <a:rPr lang="en-US" sz="1100" spc="200" kern="0" dirty="0">
                <a:solidFill>
                  <a:srgbClr val="2222C6"/>
                </a:solidFill>
              </a:rPr>
              <a:t>CLAIM</a:t>
            </a:r>
            <a:endParaRPr lang="en-US" sz="1100" dirty="0"/>
          </a:p>
        </p:txBody>
      </p:sp>
      <p:sp>
        <p:nvSpPr>
          <p:cNvPr id="5" name="Text 3"/>
          <p:cNvSpPr txBox="1"/>
          <p:nvPr/>
        </p:nvSpPr>
        <p:spPr>
          <a:xfrm>
            <a:off x="1234440" y="2011680"/>
            <a:ext cx="9738360" cy="3840480"/>
          </a:xfrm>
          <a:prstGeom prst="rect">
            <a:avLst/>
          </a:prstGeom>
          <a:noFill/>
          <a:ln/>
        </p:spPr>
        <p:txBody>
          <a:bodyPr wrap="square" lIns="0" tIns="0" rIns="0" bIns="0" rtlCol="0" anchor="t"/>
          <a:lstStyle/>
          <a:p>
            <a:pPr indent="0" marL="0">
              <a:spcAft>
                <a:spcPts val="800"/>
              </a:spcAft>
              <a:buNone/>
            </a:pPr>
            <a:r>
              <a:rPr lang="en-US" sz="1500" dirty="0">
                <a:solidFill>
                  <a:srgbClr val="2A2B31"/>
                </a:solidFill>
              </a:rPr>
              <a:t>System for goods </a:t>
            </a:r>
            <a:r>
              <a:rPr lang="en-US" sz="1500" b="1" dirty="0">
                <a:solidFill>
                  <a:srgbClr val="2A2B31"/>
                </a:solidFill>
              </a:rPr>
              <a:t>transportation/haulage by road vehicles</a:t>
            </a:r>
            <a:r>
              <a:rPr lang="en-US" sz="1500" dirty="0">
                <a:solidFill>
                  <a:srgbClr val="2A2B31"/>
                </a:solidFill>
              </a:rPr>
              <a:t>, including a </a:t>
            </a:r>
            <a:r>
              <a:rPr lang="en-US" sz="1500" b="1" dirty="0">
                <a:solidFill>
                  <a:srgbClr val="2A2B31"/>
                </a:solidFill>
              </a:rPr>
              <a:t>central processing station</a:t>
            </a:r>
            <a:r>
              <a:rPr lang="en-US" sz="1500" dirty="0">
                <a:solidFill>
                  <a:srgbClr val="2A2B31"/>
                </a:solidFill>
              </a:rPr>
              <a:t>, shippers’ </a:t>
            </a:r>
            <a:r>
              <a:rPr lang="en-US" sz="1500" b="1" dirty="0">
                <a:solidFill>
                  <a:srgbClr val="2A2B31"/>
                </a:solidFill>
              </a:rPr>
              <a:t>capture stations</a:t>
            </a:r>
            <a:r>
              <a:rPr lang="en-US" sz="1500" dirty="0">
                <a:solidFill>
                  <a:srgbClr val="2A2B31"/>
                </a:solidFill>
              </a:rPr>
              <a:t>, carriers’ </a:t>
            </a:r>
            <a:r>
              <a:rPr lang="en-US" sz="1500" b="1" dirty="0">
                <a:solidFill>
                  <a:srgbClr val="2A2B31"/>
                </a:solidFill>
              </a:rPr>
              <a:t>capture stations</a:t>
            </a:r>
            <a:r>
              <a:rPr lang="en-US" sz="1500" dirty="0">
                <a:solidFill>
                  <a:srgbClr val="2A2B31"/>
                </a:solidFill>
              </a:rPr>
              <a:t> and </a:t>
            </a:r>
            <a:r>
              <a:rPr lang="en-US" sz="1500" b="1" dirty="0">
                <a:solidFill>
                  <a:srgbClr val="2A2B31"/>
                </a:solidFill>
              </a:rPr>
              <a:t>means of communication</a:t>
            </a:r>
            <a:r>
              <a:rPr lang="en-US" sz="1500" dirty="0">
                <a:solidFill>
                  <a:srgbClr val="2A2B31"/>
                </a:solidFill>
              </a:rPr>
              <a:t> between the central processing station and, on the one hand, the charterers’ capture stations and, on the other hand, the carriers’ capture stations, to allow the carriers to access the charterers’ offers,</a:t>
            </a:r>
            <a:endParaRPr lang="en-US" sz="1500" dirty="0"/>
          </a:p>
          <a:p>
            <a:pPr indent="0" marL="0">
              <a:spcAft>
                <a:spcPts val="800"/>
              </a:spcAft>
              <a:buNone/>
            </a:pPr>
            <a:r>
              <a:rPr lang="en-US" sz="1500" dirty="0">
                <a:solidFill>
                  <a:srgbClr val="2A2B31"/>
                </a:solidFill>
              </a:rPr>
              <a:t>characterised in that the central processing station includes:</a:t>
            </a:r>
            <a:endParaRPr lang="en-US" sz="1500" dirty="0"/>
          </a:p>
          <a:p>
            <a:pPr marL="228600" indent="-228600">
              <a:spcAft>
                <a:spcPts val="800"/>
              </a:spcAft>
              <a:buSzPct val="100000"/>
              <a:buFont typeface="Arial"/>
              <a:buChar char="•"/>
            </a:pPr>
            <a:r>
              <a:rPr lang="en-US" sz="1500" dirty="0">
                <a:solidFill>
                  <a:srgbClr val="2A2B31"/>
                </a:solidFill>
              </a:rPr>
              <a:t>at least </a:t>
            </a:r>
            <a:r>
              <a:rPr lang="en-US" sz="1500" b="1" dirty="0">
                <a:solidFill>
                  <a:srgbClr val="2A2B31"/>
                </a:solidFill>
              </a:rPr>
              <a:t>three registers</a:t>
            </a:r>
            <a:r>
              <a:rPr lang="en-US" sz="1500" dirty="0">
                <a:solidFill>
                  <a:srgbClr val="2A2B31"/>
                </a:solidFill>
              </a:rPr>
              <a:t> corresponding respectively to data relating to the nature of the load, to time and to space, each of these registers being divided into:</a:t>
            </a:r>
            <a:endParaRPr lang="en-US" sz="1500" dirty="0"/>
          </a:p>
          <a:p>
            <a:pPr lvl="1" marL="457200" indent="-228600">
              <a:spcAft>
                <a:spcPts val="800"/>
              </a:spcAft>
              <a:buSzPct val="100000"/>
              <a:buFont typeface="Arial"/>
              <a:buChar char="◦"/>
            </a:pPr>
            <a:r>
              <a:rPr lang="en-US" sz="1500" dirty="0">
                <a:solidFill>
                  <a:srgbClr val="2A2B31"/>
                </a:solidFill>
              </a:rPr>
              <a:t>a </a:t>
            </a:r>
            <a:r>
              <a:rPr lang="en-US" sz="1500" b="1" dirty="0">
                <a:solidFill>
                  <a:srgbClr val="2A2B31"/>
                </a:solidFill>
              </a:rPr>
              <a:t>sub-register</a:t>
            </a:r>
            <a:r>
              <a:rPr lang="en-US" sz="1500" dirty="0">
                <a:solidFill>
                  <a:srgbClr val="2A2B31"/>
                </a:solidFill>
              </a:rPr>
              <a:t> dedicated to the shippers, receiving data relating respectively to the required load capacity, to a target time for loading and delivery and to a loading and unloading place; and</a:t>
            </a:r>
            <a:endParaRPr lang="en-US" sz="1500" dirty="0"/>
          </a:p>
          <a:p>
            <a:pPr lvl="1" marL="457200" indent="-228600">
              <a:spcAft>
                <a:spcPts val="800"/>
              </a:spcAft>
              <a:buSzPct val="100000"/>
              <a:buFont typeface="Arial"/>
              <a:buChar char="◦"/>
            </a:pPr>
            <a:r>
              <a:rPr lang="en-US" sz="1500" dirty="0">
                <a:solidFill>
                  <a:srgbClr val="2A2B31"/>
                </a:solidFill>
              </a:rPr>
              <a:t>a </a:t>
            </a:r>
            <a:r>
              <a:rPr lang="en-US" sz="1500" b="1" dirty="0">
                <a:solidFill>
                  <a:srgbClr val="2A2B31"/>
                </a:solidFill>
              </a:rPr>
              <a:t>sub-register</a:t>
            </a:r>
            <a:r>
              <a:rPr lang="en-US" sz="1500" dirty="0">
                <a:solidFill>
                  <a:srgbClr val="2A2B31"/>
                </a:solidFill>
              </a:rPr>
              <a:t> dedicated to the carriers, receiving data relating respectively to the available cargo capacity, a provisional schedule for moving, and a departure and destination city;</a:t>
            </a:r>
            <a:endParaRPr lang="en-US" sz="15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i="1" dirty="0">
                <a:solidFill>
                  <a:srgbClr val="2222C6"/>
                </a:solidFill>
                <a:latin typeface="Avenir Book" pitchFamily="34" charset="0"/>
                <a:ea typeface="Avenir Book" pitchFamily="34" charset="-122"/>
                <a:cs typeface="Avenir Book" pitchFamily="34" charset="-120"/>
              </a:rPr>
              <a:t>Sesame</a:t>
            </a:r>
            <a:r>
              <a:rPr lang="en-US" sz="2800" dirty="0">
                <a:solidFill>
                  <a:srgbClr val="2222C6"/>
                </a:solidFill>
                <a:latin typeface="Avenir Book" pitchFamily="34" charset="0"/>
                <a:ea typeface="Avenir Book" pitchFamily="34" charset="-122"/>
                <a:cs typeface="Avenir Book" pitchFamily="34" charset="-120"/>
              </a:rPr>
              <a:t>: the claim (2/2)</a:t>
            </a:r>
            <a:endParaRPr lang="en-US" sz="2800" dirty="0"/>
          </a:p>
        </p:txBody>
      </p:sp>
      <p:sp>
        <p:nvSpPr>
          <p:cNvPr id="3" name="Shape 1"/>
          <p:cNvSpPr/>
          <p:nvPr/>
        </p:nvSpPr>
        <p:spPr>
          <a:xfrm>
            <a:off x="868680" y="1463040"/>
            <a:ext cx="10469880" cy="3749040"/>
          </a:xfrm>
          <a:prstGeom prst="roundRect">
            <a:avLst>
              <a:gd name="adj" fmla="val 2927"/>
            </a:avLst>
          </a:prstGeom>
          <a:solidFill>
            <a:srgbClr val="EEF0F8"/>
          </a:solidFill>
          <a:ln w="12700">
            <a:solidFill>
              <a:srgbClr val="EEF0F8"/>
            </a:solidFill>
            <a:prstDash val="solid"/>
          </a:ln>
        </p:spPr>
      </p:sp>
      <p:sp>
        <p:nvSpPr>
          <p:cNvPr id="4" name="Text 2"/>
          <p:cNvSpPr txBox="1"/>
          <p:nvPr/>
        </p:nvSpPr>
        <p:spPr>
          <a:xfrm>
            <a:off x="1234440" y="1645920"/>
            <a:ext cx="5486400" cy="274320"/>
          </a:xfrm>
          <a:prstGeom prst="rect">
            <a:avLst/>
          </a:prstGeom>
          <a:noFill/>
          <a:ln/>
        </p:spPr>
        <p:txBody>
          <a:bodyPr wrap="square" lIns="0" tIns="0" rIns="0" bIns="0" rtlCol="0" anchor="ctr"/>
          <a:lstStyle/>
          <a:p>
            <a:pPr indent="0" marL="0">
              <a:buNone/>
            </a:pPr>
            <a:r>
              <a:rPr lang="en-US" sz="1100" spc="200" kern="0" dirty="0">
                <a:solidFill>
                  <a:srgbClr val="2222C6"/>
                </a:solidFill>
              </a:rPr>
              <a:t>CLAIM, CONTINUED</a:t>
            </a:r>
            <a:endParaRPr lang="en-US" sz="1100" dirty="0"/>
          </a:p>
        </p:txBody>
      </p:sp>
      <p:sp>
        <p:nvSpPr>
          <p:cNvPr id="5" name="Text 3"/>
          <p:cNvSpPr txBox="1"/>
          <p:nvPr/>
        </p:nvSpPr>
        <p:spPr>
          <a:xfrm>
            <a:off x="1234440" y="2011680"/>
            <a:ext cx="9738360" cy="3063240"/>
          </a:xfrm>
          <a:prstGeom prst="rect">
            <a:avLst/>
          </a:prstGeom>
          <a:noFill/>
          <a:ln/>
        </p:spPr>
        <p:txBody>
          <a:bodyPr wrap="square" lIns="0" tIns="0" rIns="0" bIns="0" rtlCol="0" anchor="t"/>
          <a:lstStyle/>
          <a:p>
            <a:pPr marL="228600" indent="-228600">
              <a:spcAft>
                <a:spcPts val="900"/>
              </a:spcAft>
              <a:buSzPct val="100000"/>
              <a:buFont typeface="Arial"/>
              <a:buChar char="•"/>
            </a:pPr>
            <a:r>
              <a:rPr lang="en-US" sz="1700" dirty="0">
                <a:solidFill>
                  <a:srgbClr val="2A2B31"/>
                </a:solidFill>
              </a:rPr>
              <a:t>a </a:t>
            </a:r>
            <a:r>
              <a:rPr lang="en-US" sz="1700" b="1" dirty="0">
                <a:solidFill>
                  <a:srgbClr val="2A2B31"/>
                </a:solidFill>
              </a:rPr>
              <a:t>CPU</a:t>
            </a:r>
            <a:r>
              <a:rPr lang="en-US" sz="1700" dirty="0">
                <a:solidFill>
                  <a:srgbClr val="2A2B31"/>
                </a:solidFill>
              </a:rPr>
              <a:t>:</a:t>
            </a:r>
            <a:endParaRPr lang="en-US" sz="1700" dirty="0"/>
          </a:p>
          <a:p>
            <a:pPr lvl="1" marL="457200" indent="-228600">
              <a:spcAft>
                <a:spcPts val="900"/>
              </a:spcAft>
              <a:buSzPct val="100000"/>
              <a:buFont typeface="Arial"/>
              <a:buChar char="◦"/>
            </a:pPr>
            <a:r>
              <a:rPr lang="en-US" sz="1700" dirty="0">
                <a:solidFill>
                  <a:srgbClr val="2A2B31"/>
                </a:solidFill>
              </a:rPr>
              <a:t>that drives these three registers;</a:t>
            </a:r>
            <a:endParaRPr lang="en-US" sz="1700" dirty="0"/>
          </a:p>
          <a:p>
            <a:pPr lvl="1" marL="457200" indent="-228600">
              <a:spcAft>
                <a:spcPts val="900"/>
              </a:spcAft>
              <a:buSzPct val="100000"/>
              <a:buFont typeface="Arial"/>
              <a:buChar char="◦"/>
            </a:pPr>
            <a:r>
              <a:rPr lang="en-US" sz="1700" dirty="0">
                <a:solidFill>
                  <a:srgbClr val="2A2B31"/>
                </a:solidFill>
              </a:rPr>
              <a:t>that compares the </a:t>
            </a:r>
            <a:r>
              <a:rPr lang="en-US" sz="1700" b="1" dirty="0">
                <a:solidFill>
                  <a:srgbClr val="2A2B31"/>
                </a:solidFill>
              </a:rPr>
              <a:t>capabilities of a vehicle in terms of space, time, load and size</a:t>
            </a:r>
            <a:r>
              <a:rPr lang="en-US" sz="1700" dirty="0">
                <a:solidFill>
                  <a:srgbClr val="2A2B31"/>
                </a:solidFill>
              </a:rPr>
              <a:t> with the space and time constraints, as well as load and congestion, defined by a freight offer associated with a charterer capture station;</a:t>
            </a:r>
            <a:endParaRPr lang="en-US" sz="1700" dirty="0"/>
          </a:p>
          <a:p>
            <a:pPr lvl="1" marL="457200" indent="-228600">
              <a:spcAft>
                <a:spcPts val="900"/>
              </a:spcAft>
              <a:buSzPct val="100000"/>
              <a:buFont typeface="Arial"/>
              <a:buChar char="◦"/>
            </a:pPr>
            <a:r>
              <a:rPr lang="en-US" sz="1700" dirty="0">
                <a:solidFill>
                  <a:srgbClr val="2A2B31"/>
                </a:solidFill>
              </a:rPr>
              <a:t>that follows </a:t>
            </a:r>
            <a:r>
              <a:rPr lang="en-US" sz="1700" b="1" dirty="0">
                <a:solidFill>
                  <a:srgbClr val="2A2B31"/>
                </a:solidFill>
              </a:rPr>
              <a:t>the progress of each vehicle associated with the carrier entry station</a:t>
            </a:r>
            <a:r>
              <a:rPr lang="en-US" sz="1700" dirty="0">
                <a:solidFill>
                  <a:srgbClr val="2A2B31"/>
                </a:solidFill>
              </a:rPr>
              <a:t>;</a:t>
            </a:r>
            <a:endParaRPr lang="en-US" sz="1700" dirty="0"/>
          </a:p>
          <a:p>
            <a:pPr lvl="1" marL="457200" indent="-228600">
              <a:spcAft>
                <a:spcPts val="900"/>
              </a:spcAft>
              <a:buSzPct val="100000"/>
              <a:buFont typeface="Arial"/>
              <a:buChar char="◦"/>
            </a:pPr>
            <a:r>
              <a:rPr lang="en-US" sz="1700" dirty="0">
                <a:solidFill>
                  <a:srgbClr val="2A2B31"/>
                </a:solidFill>
              </a:rPr>
              <a:t>that compares the </a:t>
            </a:r>
            <a:r>
              <a:rPr lang="en-US" sz="1700" b="1" dirty="0">
                <a:solidFill>
                  <a:srgbClr val="2A2B31"/>
                </a:solidFill>
              </a:rPr>
              <a:t>progress of each vehicle in time and space</a:t>
            </a:r>
            <a:r>
              <a:rPr lang="en-US" sz="1700" dirty="0">
                <a:solidFill>
                  <a:srgbClr val="2A2B31"/>
                </a:solidFill>
              </a:rPr>
              <a:t>; and</a:t>
            </a:r>
            <a:endParaRPr lang="en-US" sz="1700" dirty="0"/>
          </a:p>
          <a:p>
            <a:pPr lvl="1" marL="457200" indent="-228600">
              <a:spcAft>
                <a:spcPts val="900"/>
              </a:spcAft>
              <a:buSzPct val="100000"/>
              <a:buFont typeface="Arial"/>
              <a:buChar char="◦"/>
            </a:pPr>
            <a:r>
              <a:rPr lang="en-US" sz="1700" dirty="0">
                <a:solidFill>
                  <a:srgbClr val="2A2B31"/>
                </a:solidFill>
              </a:rPr>
              <a:t>that targets the space defined from a charterer capture station.</a:t>
            </a:r>
            <a:endParaRPr lang="en-US" sz="1700" dirty="0"/>
          </a:p>
        </p:txBody>
      </p:sp>
      <p:sp>
        <p:nvSpPr>
          <p:cNvPr id="6" name="Shape 4"/>
          <p:cNvSpPr/>
          <p:nvPr/>
        </p:nvSpPr>
        <p:spPr>
          <a:xfrm>
            <a:off x="868680" y="5440680"/>
            <a:ext cx="3503981" cy="603504"/>
          </a:xfrm>
          <a:prstGeom prst="roundRect">
            <a:avLst>
              <a:gd name="adj" fmla="val 46970"/>
            </a:avLst>
          </a:prstGeom>
          <a:solidFill>
            <a:srgbClr val="FFFFFF"/>
          </a:solidFill>
          <a:ln w="19050">
            <a:solidFill>
              <a:srgbClr val="A3262A"/>
            </a:solidFill>
            <a:prstDash val="solid"/>
          </a:ln>
        </p:spPr>
      </p:sp>
      <p:sp>
        <p:nvSpPr>
          <p:cNvPr id="7" name="Shape 5"/>
          <p:cNvSpPr/>
          <p:nvPr/>
        </p:nvSpPr>
        <p:spPr>
          <a:xfrm>
            <a:off x="1069848" y="5632704"/>
            <a:ext cx="219456" cy="219456"/>
          </a:xfrm>
          <a:prstGeom prst="ellipse">
            <a:avLst/>
          </a:prstGeom>
          <a:solidFill>
            <a:srgbClr val="A3262A"/>
          </a:solidFill>
          <a:ln w="12700">
            <a:solidFill>
              <a:srgbClr val="A3262A"/>
            </a:solidFill>
            <a:prstDash val="solid"/>
          </a:ln>
        </p:spPr>
      </p:sp>
      <p:sp>
        <p:nvSpPr>
          <p:cNvPr id="8" name="Text 6"/>
          <p:cNvSpPr txBox="1"/>
          <p:nvPr/>
        </p:nvSpPr>
        <p:spPr>
          <a:xfrm>
            <a:off x="1435608" y="5440680"/>
            <a:ext cx="2772461" cy="603504"/>
          </a:xfrm>
          <a:prstGeom prst="rect">
            <a:avLst/>
          </a:prstGeom>
          <a:noFill/>
          <a:ln/>
        </p:spPr>
        <p:txBody>
          <a:bodyPr wrap="square" lIns="0" tIns="0" rIns="0" bIns="0" rtlCol="0" anchor="ctr"/>
          <a:lstStyle/>
          <a:p>
            <a:pPr indent="0" marL="0">
              <a:buNone/>
            </a:pPr>
            <a:r>
              <a:rPr lang="en-US" sz="1600" dirty="0">
                <a:solidFill>
                  <a:srgbClr val="A3262A"/>
                </a:solidFill>
              </a:rPr>
              <a:t>Claim eventually refused</a:t>
            </a:r>
            <a:endParaRPr lang="en-US" sz="16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The French case: provisions for refusal</a:t>
            </a:r>
            <a:endParaRPr lang="en-US" sz="2800" dirty="0"/>
          </a:p>
        </p:txBody>
      </p:sp>
      <p:sp>
        <p:nvSpPr>
          <p:cNvPr id="3" name="quote-card"/>
          <p:cNvSpPr/>
          <p:nvPr/>
        </p:nvSpPr>
        <p:spPr>
          <a:xfrm>
            <a:off x="868680" y="1463040"/>
            <a:ext cx="10469880" cy="2942336"/>
          </a:xfrm>
          <a:prstGeom prst="roundRect">
            <a:avLst>
              <a:gd name="adj" fmla="val 3729"/>
            </a:avLst>
          </a:prstGeom>
          <a:solidFill>
            <a:srgbClr val="EEF0F8"/>
          </a:solidFill>
          <a:ln w="12700">
            <a:solidFill>
              <a:srgbClr val="EEF0F8"/>
            </a:solidFill>
            <a:prstDash val="solid"/>
          </a:ln>
        </p:spPr>
      </p:sp>
      <p:sp>
        <p:nvSpPr>
          <p:cNvPr id="4" name="Text 2"/>
          <p:cNvSpPr txBox="1"/>
          <p:nvPr/>
        </p:nvSpPr>
        <p:spPr>
          <a:xfrm>
            <a:off x="1280160" y="1664208"/>
            <a:ext cx="9646920" cy="274320"/>
          </a:xfrm>
          <a:prstGeom prst="rect">
            <a:avLst/>
          </a:prstGeom>
          <a:noFill/>
          <a:ln/>
        </p:spPr>
        <p:txBody>
          <a:bodyPr wrap="square" lIns="0" tIns="0" rIns="0" bIns="0" rtlCol="0" anchor="ctr"/>
          <a:lstStyle/>
          <a:p>
            <a:pPr indent="0" marL="0">
              <a:buNone/>
            </a:pPr>
            <a:r>
              <a:rPr lang="en-US" sz="1200" spc="200" kern="0" dirty="0">
                <a:solidFill>
                  <a:srgbClr val="2222C6"/>
                </a:solidFill>
              </a:rPr>
              <a:t>ART. L. 612-12 CPI</a:t>
            </a:r>
            <a:endParaRPr lang="en-US" sz="1200" dirty="0"/>
          </a:p>
        </p:txBody>
      </p:sp>
      <p:sp>
        <p:nvSpPr>
          <p:cNvPr id="5" name="Text 3"/>
          <p:cNvSpPr txBox="1"/>
          <p:nvPr/>
        </p:nvSpPr>
        <p:spPr>
          <a:xfrm>
            <a:off x="1280160" y="1965960"/>
            <a:ext cx="9646920" cy="2302256"/>
          </a:xfrm>
          <a:prstGeom prst="rect">
            <a:avLst/>
          </a:prstGeom>
          <a:noFill/>
          <a:ln/>
        </p:spPr>
        <p:txBody>
          <a:bodyPr wrap="square" lIns="0" tIns="0" rIns="0" bIns="0" rtlCol="0" anchor="t"/>
          <a:lstStyle/>
          <a:p>
            <a:pPr indent="0" marL="0">
              <a:spcAft>
                <a:spcPts val="1100"/>
              </a:spcAft>
              <a:buNone/>
            </a:pPr>
            <a:r>
              <a:rPr lang="en-US" sz="2000" dirty="0">
                <a:solidFill>
                  <a:srgbClr val="2A2B31"/>
                </a:solidFill>
              </a:rPr>
              <a:t>A substantive ground to refuse an application exists only if the application:</a:t>
            </a:r>
            <a:endParaRPr lang="en-US" sz="2000" dirty="0"/>
          </a:p>
          <a:p>
            <a:pPr marL="228600" indent="-228600">
              <a:spcAft>
                <a:spcPts val="1100"/>
              </a:spcAft>
              <a:buSzPct val="100000"/>
              <a:buFont typeface="Arial"/>
              <a:buChar char="•"/>
            </a:pPr>
            <a:r>
              <a:rPr lang="en-US" sz="2000" dirty="0">
                <a:solidFill>
                  <a:srgbClr val="2A2B31"/>
                </a:solidFill>
              </a:rPr>
              <a:t>relates to subject-matter which can manifestly not be considered an invention (ineligibility), or</a:t>
            </a:r>
            <a:endParaRPr lang="en-US" sz="2000" dirty="0"/>
          </a:p>
          <a:p>
            <a:pPr marL="228600" indent="-228600">
              <a:spcAft>
                <a:spcPts val="1100"/>
              </a:spcAft>
              <a:buSzPct val="100000"/>
              <a:buFont typeface="Arial"/>
              <a:buChar char="•"/>
            </a:pPr>
            <a:r>
              <a:rPr lang="en-US" sz="2000" dirty="0">
                <a:solidFill>
                  <a:srgbClr val="2A2B31"/>
                </a:solidFill>
              </a:rPr>
              <a:t>has not been amended, after an invitation to do so, although the lack of novelty manifestly results from the search report.</a:t>
            </a:r>
            <a:endParaRPr lang="en-US" sz="2000" dirty="0"/>
          </a:p>
        </p:txBody>
      </p:sp>
      <p:sp>
        <p:nvSpPr>
          <p:cNvPr id="6" name="Text 4"/>
          <p:cNvSpPr txBox="1"/>
          <p:nvPr/>
        </p:nvSpPr>
        <p:spPr>
          <a:xfrm>
            <a:off x="868680" y="4679696"/>
            <a:ext cx="10469880" cy="1309624"/>
          </a:xfrm>
          <a:prstGeom prst="rect">
            <a:avLst/>
          </a:prstGeom>
          <a:noFill/>
          <a:ln/>
        </p:spPr>
        <p:txBody>
          <a:bodyPr wrap="square" lIns="0" tIns="0" rIns="0" bIns="0" rtlCol="0" anchor="t"/>
          <a:lstStyle/>
          <a:p>
            <a:pPr indent="0" marL="0">
              <a:spcAft>
                <a:spcPts val="1100"/>
              </a:spcAft>
              <a:buNone/>
            </a:pPr>
            <a:r>
              <a:rPr lang="en-US" sz="2000" b="1" dirty="0">
                <a:solidFill>
                  <a:srgbClr val="2A2B31"/>
                </a:solidFill>
              </a:rPr>
              <a:t>Inventive step is only a ground of nullity.</a:t>
            </a:r>
            <a:r>
              <a:rPr lang="en-US" sz="2000" dirty="0">
                <a:solidFill>
                  <a:srgbClr val="2A2B31"/>
                </a:solidFill>
              </a:rPr>
              <a:t> The lack of novelty must be </a:t>
            </a:r>
            <a:r>
              <a:rPr lang="en-US" sz="2000" b="1" dirty="0">
                <a:solidFill>
                  <a:srgbClr val="2A2B31"/>
                </a:solidFill>
              </a:rPr>
              <a:t>manifest</a:t>
            </a:r>
            <a:r>
              <a:rPr lang="en-US" sz="2000" dirty="0">
                <a:solidFill>
                  <a:srgbClr val="2A2B31"/>
                </a:solidFill>
              </a:rPr>
              <a:t>.</a:t>
            </a:r>
            <a:endParaRPr lang="en-US" sz="2000" dirty="0"/>
          </a:p>
          <a:p>
            <a:pPr indent="0" marL="0">
              <a:spcAft>
                <a:spcPts val="1100"/>
              </a:spcAft>
              <a:buNone/>
            </a:pPr>
            <a:r>
              <a:rPr lang="en-US" sz="2000" dirty="0">
                <a:solidFill>
                  <a:srgbClr val="2A2B31"/>
                </a:solidFill>
              </a:rPr>
              <a:t>Ineligibility </a:t>
            </a:r>
            <a:r>
              <a:rPr lang="en-US" sz="2000" i="1" dirty="0">
                <a:solidFill>
                  <a:srgbClr val="2A2B31"/>
                </a:solidFill>
              </a:rPr>
              <a:t>should probably</a:t>
            </a:r>
            <a:r>
              <a:rPr lang="en-US" sz="2000" dirty="0">
                <a:solidFill>
                  <a:srgbClr val="2A2B31"/>
                </a:solidFill>
              </a:rPr>
              <a:t> also be manifest for a refusal by the INPI.</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846320" y="914400"/>
            <a:ext cx="6766560" cy="822960"/>
          </a:xfrm>
          <a:prstGeom prst="rect">
            <a:avLst/>
          </a:prstGeom>
          <a:noFill/>
          <a:ln/>
        </p:spPr>
        <p:txBody>
          <a:bodyPr wrap="square" lIns="0" tIns="0" rIns="0" bIns="0" rtlCol="0" anchor="ctr"/>
          <a:lstStyle/>
          <a:p>
            <a:pPr indent="0" marL="0">
              <a:buNone/>
            </a:pPr>
            <a:r>
              <a:rPr lang="en-US" sz="3400" dirty="0">
                <a:solidFill>
                  <a:srgbClr val="2222C6"/>
                </a:solidFill>
                <a:latin typeface="Avenir Book" pitchFamily="34" charset="0"/>
                <a:ea typeface="Avenir Book" pitchFamily="34" charset="-122"/>
                <a:cs typeface="Avenir Book" pitchFamily="34" charset="-120"/>
              </a:rPr>
              <a:t>Thank you for your attention</a:t>
            </a:r>
            <a:endParaRPr lang="en-US" sz="3400" dirty="0"/>
          </a:p>
        </p:txBody>
      </p:sp>
      <p:pic>
        <p:nvPicPr>
          <p:cNvPr id="3" name="Image 0" descr="Matthieu Dhenne">    </p:cNvPr>
          <p:cNvPicPr>
            <a:picLocks noChangeAspect="1"/>
          </p:cNvPicPr>
          <p:nvPr/>
        </p:nvPicPr>
        <p:blipFill>
          <a:blip r:embed="rId1"/>
          <a:stretch>
            <a:fillRect/>
          </a:stretch>
        </p:blipFill>
        <p:spPr>
          <a:xfrm>
            <a:off x="4846320" y="2148840"/>
            <a:ext cx="1600200" cy="1591056"/>
          </a:xfrm>
          <a:prstGeom prst="rect">
            <a:avLst/>
          </a:prstGeom>
        </p:spPr>
      </p:pic>
      <p:sp>
        <p:nvSpPr>
          <p:cNvPr id="4" name="Text 1"/>
          <p:cNvSpPr txBox="1"/>
          <p:nvPr/>
        </p:nvSpPr>
        <p:spPr>
          <a:xfrm>
            <a:off x="6720840" y="2148840"/>
            <a:ext cx="4846320" cy="1645920"/>
          </a:xfrm>
          <a:prstGeom prst="rect">
            <a:avLst/>
          </a:prstGeom>
          <a:noFill/>
          <a:ln/>
        </p:spPr>
        <p:txBody>
          <a:bodyPr wrap="square" lIns="0" tIns="0" rIns="0" bIns="0" rtlCol="0" anchor="t"/>
          <a:lstStyle/>
          <a:p>
            <a:pPr indent="0" marL="0">
              <a:spcAft>
                <a:spcPts val="400"/>
              </a:spcAft>
              <a:buNone/>
            </a:pPr>
            <a:r>
              <a:rPr lang="en-US" sz="1800" dirty="0">
                <a:solidFill>
                  <a:srgbClr val="2A2B31"/>
                </a:solidFill>
              </a:rPr>
              <a:t>Matthieu Dhenne</a:t>
            </a:r>
            <a:endParaRPr lang="en-US" sz="1800" dirty="0"/>
          </a:p>
          <a:p>
            <a:pPr indent="0" marL="0">
              <a:spcAft>
                <a:spcPts val="100"/>
              </a:spcAft>
              <a:buNone/>
            </a:pPr>
            <a:r>
              <a:rPr lang="en-US" sz="1300" dirty="0">
                <a:solidFill>
                  <a:srgbClr val="6B6F7B"/>
                </a:solidFill>
              </a:rPr>
              <a:t>Attorney-at-Law (Paris Bar)</a:t>
            </a:r>
            <a:endParaRPr lang="en-US" sz="1800" dirty="0"/>
          </a:p>
          <a:p>
            <a:pPr indent="0" marL="0">
              <a:spcAft>
                <a:spcPts val="100"/>
              </a:spcAft>
              <a:buNone/>
            </a:pPr>
            <a:r>
              <a:rPr lang="en-US" sz="1300" dirty="0">
                <a:solidFill>
                  <a:srgbClr val="6B6F7B"/>
                </a:solidFill>
              </a:rPr>
              <a:t>UPC Representative</a:t>
            </a:r>
            <a:endParaRPr lang="en-US" sz="1800" dirty="0"/>
          </a:p>
          <a:p>
            <a:pPr indent="0" marL="0">
              <a:buNone/>
            </a:pPr>
            <a:r>
              <a:rPr lang="en-US" sz="1300" u="sng" dirty="0">
                <a:solidFill>
                  <a:srgbClr val="2222C6"/>
                </a:solidFill>
                <a:hlinkClick r:id="rId2" invalidUrl="" action="" tgtFrame="" tooltip="" history="1" highlightClick="0" endSnd="0">
                  <a:extLst>
                    <a:ext uri="{A12FA001-AC4F-418D-AE19-62706E023703}">
                      <ahyp:hlinkClr xmlns:ahyp="http://schemas.microsoft.com/office/drawing/2018/hyperlinkcolor" val="tx"/>
                    </a:ext>
                  </a:extLst>
                </a:hlinkClick>
              </a:rPr>
              <a:t>md@dhenne-avocats.fr</a:t>
            </a:r>
            <a:endParaRPr lang="en-US" sz="1800" dirty="0"/>
          </a:p>
        </p:txBody>
      </p:sp>
      <p:pic>
        <p:nvPicPr>
          <p:cNvPr id="5" name="Image 1" descr="Dhenne Avocats">    </p:cNvPr>
          <p:cNvPicPr>
            <a:picLocks noChangeAspect="1"/>
          </p:cNvPicPr>
          <p:nvPr/>
        </p:nvPicPr>
        <p:blipFill>
          <a:blip r:embed="rId3"/>
          <a:stretch>
            <a:fillRect/>
          </a:stretch>
        </p:blipFill>
        <p:spPr>
          <a:xfrm>
            <a:off x="4846320" y="4709160"/>
            <a:ext cx="2651760" cy="212481"/>
          </a:xfrm>
          <a:prstGeom prst="rect">
            <a:avLst/>
          </a:prstGeom>
        </p:spPr>
      </p:pic>
      <p:sp>
        <p:nvSpPr>
          <p:cNvPr id="6" name="Text 2"/>
          <p:cNvSpPr txBox="1"/>
          <p:nvPr/>
        </p:nvSpPr>
        <p:spPr>
          <a:xfrm>
            <a:off x="4846320" y="5074920"/>
            <a:ext cx="4572000" cy="868680"/>
          </a:xfrm>
          <a:prstGeom prst="rect">
            <a:avLst/>
          </a:prstGeom>
          <a:noFill/>
          <a:ln/>
        </p:spPr>
        <p:txBody>
          <a:bodyPr wrap="square" lIns="0" tIns="0" rIns="0" bIns="0" rtlCol="0" anchor="t"/>
          <a:lstStyle/>
          <a:p>
            <a:pPr indent="0" marL="0">
              <a:buNone/>
            </a:pPr>
            <a:r>
              <a:rPr lang="en-US" sz="1200" dirty="0">
                <a:solidFill>
                  <a:srgbClr val="6B6F7B"/>
                </a:solidFill>
              </a:rPr>
              <a:t>7 rue Commines, 75003 Paris</a:t>
            </a:r>
            <a:endParaRPr lang="en-US" sz="1200" dirty="0"/>
          </a:p>
          <a:p>
            <a:pPr indent="0" marL="0">
              <a:buNone/>
            </a:pPr>
            <a:r>
              <a:rPr lang="en-US" sz="1200" dirty="0">
                <a:solidFill>
                  <a:srgbClr val="6B6F7B"/>
                </a:solidFill>
              </a:rPr>
              <a:t>+33 (0)1 71 60 61 46</a:t>
            </a:r>
            <a:endParaRPr lang="en-US" sz="1200" dirty="0"/>
          </a:p>
          <a:p>
            <a:pPr indent="0" marL="0">
              <a:buNone/>
            </a:pPr>
            <a:r>
              <a:rPr lang="en-US" sz="1200" u="sng" dirty="0">
                <a:solidFill>
                  <a:srgbClr val="2222C6"/>
                </a:solidFill>
                <a:hlinkClick r:id="rId4" invalidUrl="" action="" tgtFrame="" tooltip="" history="1" highlightClick="0" endSnd="0">
                  <a:extLst>
                    <a:ext uri="{A12FA001-AC4F-418D-AE19-62706E023703}">
                      <ahyp:hlinkClr xmlns:ahyp="http://schemas.microsoft.com/office/drawing/2018/hyperlinkcolor" val="tx"/>
                    </a:ext>
                  </a:extLst>
                </a:hlinkClick>
              </a:rPr>
              <a:t>www.dhenne-avocats.fr</a:t>
            </a:r>
            <a:endParaRPr lang="en-US" sz="1200" dirty="0"/>
          </a:p>
        </p:txBody>
      </p:sp>
    </p:spTree>
  </p:cSld>
  <p:clrMapOvr>
    <a:masterClrMapping/>
  </p:clrMapOvr>
</p:sld>
</file>

<file path=ppt/theme/theme1.xml><?xml version="1.0" encoding="utf-8"?>
<a:theme xmlns:a="http://schemas.openxmlformats.org/drawingml/2006/main" name="Dhenne Avocats">
  <a:themeElements>
    <a:clrScheme name="Dhenne Avocats">
      <a:dk1>
        <a:srgbClr val="2A2B31"/>
      </a:dk1>
      <a:lt1>
        <a:srgbClr val="FFFFFF"/>
      </a:lt1>
      <a:dk2>
        <a:srgbClr val="2222C6"/>
      </a:dk2>
      <a:lt2>
        <a:srgbClr val="EEF0F8"/>
      </a:lt2>
      <a:accent1>
        <a:srgbClr val="2222C6"/>
      </a:accent1>
      <a:accent2>
        <a:srgbClr val="5B5FE0"/>
      </a:accent2>
      <a:accent3>
        <a:srgbClr val="8E91A8"/>
      </a:accent3>
      <a:accent4>
        <a:srgbClr val="A3262A"/>
      </a:accent4>
      <a:accent5>
        <a:srgbClr val="1F7A4D"/>
      </a:accent5>
      <a:accent6>
        <a:srgbClr val="C9CCE8"/>
      </a:accent6>
      <a:hlink>
        <a:srgbClr val="2222C6"/>
      </a:hlink>
      <a:folHlink>
        <a:srgbClr val="5B5FE0"/>
      </a:folHlink>
    </a:clrScheme>
    <a:fontScheme name="Dhenne Avocats">
      <a:majorFont>
        <a:latin typeface="Avenir Book"/>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venir Book"/>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36</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Dhenne Avocats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Computer-implemented inventions litigation in Europe</dc:title>
  <dc:subject>Munich</dc:subject>
  <dc:creator>Matthieu Dhenne</dc:creator>
  <cp:lastModifiedBy>Matthieu Dhenne</cp:lastModifiedBy>
  <cp:revision>1</cp:revision>
  <dcterms:created xsi:type="dcterms:W3CDTF">2026-10-16T15:18:51Z</dcterms:created>
  <dcterms:modified xsi:type="dcterms:W3CDTF">2026-10-16T15:18:51Z</dcterms:modified>
</cp:coreProperties>
</file>