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420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ns0:notes xmlns:ns0="http://schemas.openxmlformats.org/presentationml/2006/main" xmlns:ns1="http://schemas.openxmlformats.org/drawingml/2006/main" xmlns:ns2="http://schemas.microsoft.com/office/powerpoint/2010/main">
  <ns0:cSld>
    <ns0:spTree>
      <ns0:nvGrpSpPr>
        <ns0:cNvPr id="1" name=""/>
        <ns0:cNvGrpSpPr/>
        <ns0:nvPr/>
      </ns0:nvGrpSpPr>
      <ns0:grpSpPr>
        <ns1:xfrm>
          <ns1:off x="0" y="0"/>
          <ns1:ext cx="0" cy="0"/>
          <ns1:chOff x="0" y="0"/>
          <ns1:chExt cx="0" cy="0"/>
        </ns1:xfrm>
      </ns0:grpSpPr>
      <ns0:sp>
        <ns0:nvSpPr>
          <ns0:cNvPr id="2" name="Slide Image Placeholder 1"/>
          <ns0:cNvSpPr>
            <ns1:spLocks noGrp="1" noRot="1" noChangeAspect="1"/>
          </ns0:cNvSpPr>
          <ns0:nvPr>
            <ns0:ph type="sldImg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rPr lang="en-US" dirty="0"/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sz="quarter" idx="10"/>
          </ns0:nvPr>
        </ns0:nvSpPr>
        <ns0:spPr/>
        <ns0:txBody>
          <ns1:bodyPr/>
          <ns1:lstStyle/>
          <ns1:p>
            <ns1:fld id="{F7021451-1387-4CA6-816F-3879F97B5CBC}" type="slidenum">
              <ns1:rPr lang="en-US"/>
              <ns1:t/>
            </ns1:fld>
            <ns1:endParaRPr lang="en-US"/>
          </ns1:p>
        </ns0:txBody>
      </ns0:sp>
    </ns0:spTree>
    <ns0:extLst>
      <ns0:ext uri="{BB962C8B-B14F-4D97-AF65-F5344CB8AC3E}">
        <ns2:creationId val="1024086991"/>
      </ns0:ext>
    </ns0:extLst>
  </ns0:cSld>
  <ns0:clrMapOvr>
    <ns1:masterClrMapping/>
  </ns0:clrMapOvr>
</ns0:notes>
</file>

<file path=ppt/notesSlides/notesSlide2.xml><?xml version="1.0" encoding="utf-8"?>
<ns0:notes xmlns:ns0="http://schemas.openxmlformats.org/presentationml/2006/main" xmlns:ns1="http://schemas.openxmlformats.org/drawingml/2006/main" xmlns:ns2="http://schemas.microsoft.com/office/powerpoint/2010/main">
  <ns0:cSld>
    <ns0:spTree>
      <ns0:nvGrpSpPr>
        <ns0:cNvPr id="1" name=""/>
        <ns0:cNvGrpSpPr/>
        <ns0:nvPr/>
      </ns0:nvGrpSpPr>
      <ns0:grpSpPr>
        <ns1:xfrm>
          <ns1:off x="0" y="0"/>
          <ns1:ext cx="0" cy="0"/>
          <ns1:chOff x="0" y="0"/>
          <ns1:chExt cx="0" cy="0"/>
        </ns1:xfrm>
      </ns0:grpSpPr>
      <ns0:sp>
        <ns0:nvSpPr>
          <ns0:cNvPr id="2" name="Slide Image Placeholder 1"/>
          <ns0:cNvSpPr>
            <ns1:spLocks noGrp="1" noRot="1" noChangeAspect="1"/>
          </ns0:cNvSpPr>
          <ns0:nvPr>
            <ns0:ph type="sldImg"/>
          </ns0:nvPr>
        </ns0:nvSpPr>
        <ns0:spPr/>
      </ns0:sp>
      <ns0:sp>
        <ns0:nvSpPr>
          <ns0:cNvPr id="3" name="Notes Placeholder 2"/>
          <ns0:cNvSpPr>
            <ns1:spLocks noGrp="1"/>
          </ns0:cNvSpPr>
          <ns0:nvPr>
            <ns0:ph type="body" idx="1"/>
          </ns0:nvPr>
        </ns0:nvSpPr>
        <ns0:spPr/>
        <ns0:txBody>
          <ns1:bodyPr/>
          <ns1:lstStyle/>
          <ns1:p>
            <ns1:r>
              <ns1:rPr lang="en-US" dirty="0"/>
              <ns1:t/>
            </ns1:r>
          </ns1:p>
        </ns0:txBody>
      </ns0:sp>
      <ns0:sp>
        <ns0:nvSpPr>
          <ns0:cNvPr id="4" name="Slide Number Placeholder 3"/>
          <ns0:cNvSpPr>
            <ns1:spLocks noGrp="1"/>
          </ns0:cNvSpPr>
          <ns0:nvPr>
            <ns0:ph type="sldNum" sz="quarter" idx="10"/>
          </ns0:nvPr>
        </ns0:nvSpPr>
        <ns0:spPr/>
        <ns0:txBody>
          <ns1:bodyPr/>
          <ns1:lstStyle/>
          <ns1:p>
            <ns1:fld id="{F7021451-1387-4CA6-816F-3879F97B5CBC}" type="slidenum">
              <ns1:rPr lang="en-US"/>
              <ns1:t/>
            </ns1:fld>
            <ns1:endParaRPr lang="en-US"/>
          </ns1:p>
        </ns0:txBody>
      </ns0:sp>
    </ns0:spTree>
    <ns0:extLst>
      <ns0:ext uri="{BB962C8B-B14F-4D97-AF65-F5344CB8AC3E}">
        <ns2:creationId val="1024086991"/>
      </ns0:ext>
    </ns0:extLst>
  </ns0:cSld>
  <ns0:clrMapOvr>
    <ns1:masterClrMapping/>
  </ns0:clrMapOvr>
</ns0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peaker Presentation Template - Biotech &amp; Pharma Litigation EU 2026/slide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227"/>
            <a:ext cx="12191695" cy="685354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109960" y="6355080"/>
            <a:ext cx="731520" cy="3200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868680" y="50292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4020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Merz v. Viatris (Paris LD): timing starts before launch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868680" y="914400"/>
            <a:ext cx="10149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B07F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France / Paris perspective | UPC CFI 697/2025, Final Order, LD Paris, 21 Nov. 2025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987552" y="1581912"/>
            <a:ext cx="228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40" dirty="0">
                <a:solidFill>
                  <a:srgbClr val="3E46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840" dirty="0"/>
          </a:p>
        </p:txBody>
      </p:sp>
      <p:sp>
        <p:nvSpPr>
          <p:cNvPr id="7" name="Text 4"/>
          <p:cNvSpPr/>
          <p:nvPr/>
        </p:nvSpPr>
        <p:spPr>
          <a:xfrm>
            <a:off x="1243584" y="1572768"/>
            <a:ext cx="9802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4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 rejected because Merz had not acted within a reasonable time once it knew, or should have known, enough to file.</a:t>
            </a:r>
            <a:endParaRPr lang="en-US" sz="1740" dirty="0"/>
          </a:p>
        </p:txBody>
      </p:sp>
      <p:sp>
        <p:nvSpPr>
          <p:cNvPr id="8" name="Text 5"/>
          <p:cNvSpPr/>
          <p:nvPr/>
        </p:nvSpPr>
        <p:spPr>
          <a:xfrm>
            <a:off x="987552" y="2450592"/>
            <a:ext cx="228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40" dirty="0">
                <a:solidFill>
                  <a:srgbClr val="3E46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840" dirty="0"/>
          </a:p>
        </p:txBody>
      </p:sp>
      <p:sp>
        <p:nvSpPr>
          <p:cNvPr id="9" name="Text 6"/>
          <p:cNvSpPr/>
          <p:nvPr/>
        </p:nvSpPr>
        <p:spPr>
          <a:xfrm>
            <a:off x="1243584" y="2441448"/>
            <a:ext cx="9802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4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a French pharma launch sequence, price and reimbursement approval can already make market entry objectively foreseeable.</a:t>
            </a:r>
            <a:endParaRPr lang="en-US" sz="1740" dirty="0"/>
          </a:p>
        </p:txBody>
      </p:sp>
      <p:sp>
        <p:nvSpPr>
          <p:cNvPr id="10" name="Text 7"/>
          <p:cNvSpPr/>
          <p:nvPr/>
        </p:nvSpPr>
        <p:spPr>
          <a:xfrm>
            <a:off x="987552" y="3319272"/>
            <a:ext cx="228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40" dirty="0">
                <a:solidFill>
                  <a:srgbClr val="3E46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840" dirty="0"/>
          </a:p>
        </p:txBody>
      </p:sp>
      <p:sp>
        <p:nvSpPr>
          <p:cNvPr id="11" name="Text 8"/>
          <p:cNvSpPr/>
          <p:nvPr/>
        </p:nvSpPr>
        <p:spPr>
          <a:xfrm>
            <a:off x="1243584" y="3310128"/>
            <a:ext cx="9802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4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Actual launch does not restart the clock; waiting for first sale may be too late.</a:t>
            </a:r>
            <a:endParaRPr lang="en-US" sz="1740" dirty="0"/>
          </a:p>
        </p:txBody>
      </p:sp>
      <p:sp>
        <p:nvSpPr>
          <p:cNvPr id="12" name="Text 9"/>
          <p:cNvSpPr/>
          <p:nvPr/>
        </p:nvSpPr>
        <p:spPr>
          <a:xfrm>
            <a:off x="987552" y="4187952"/>
            <a:ext cx="228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40" dirty="0">
                <a:solidFill>
                  <a:srgbClr val="3E46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840" dirty="0"/>
          </a:p>
        </p:txBody>
      </p:sp>
      <p:sp>
        <p:nvSpPr>
          <p:cNvPr id="13" name="Text 10"/>
          <p:cNvSpPr/>
          <p:nvPr/>
        </p:nvSpPr>
        <p:spPr>
          <a:xfrm>
            <a:off x="1243584" y="4178808"/>
            <a:ext cx="9802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740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Paris / French lesson: urgency turns on regulatory chronology, not only on the formal launch date.</a:t>
            </a:r>
            <a:endParaRPr lang="en-US" sz="17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Speaker Presentation Template - Biotech &amp; Pharma Litigation EU 2026/slide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38539"/>
            <a:ext cx="12191695" cy="685354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1109960" y="6355080"/>
            <a:ext cx="731520" cy="32004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fr-FR"/>
          </a:p>
        </p:txBody>
      </p:sp>
      <p:sp>
        <p:nvSpPr>
          <p:cNvPr id="4" name="Text 1"/>
          <p:cNvSpPr/>
          <p:nvPr/>
        </p:nvSpPr>
        <p:spPr>
          <a:xfrm>
            <a:off x="868680" y="502920"/>
            <a:ext cx="10149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40205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French national perspective: when use a French PI?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868680" y="914400"/>
            <a:ext cx="10149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B07F1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Key statutory anchors | Art. L.615-3 CPI; Code de l'organisation judiciaire, Art. D211-6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987552" y="1453896"/>
            <a:ext cx="228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5" dirty="0">
                <a:solidFill>
                  <a:srgbClr val="3E46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755" dirty="0"/>
          </a:p>
        </p:txBody>
      </p:sp>
      <p:sp>
        <p:nvSpPr>
          <p:cNvPr id="7" name="Text 4"/>
          <p:cNvSpPr/>
          <p:nvPr/>
        </p:nvSpPr>
        <p:spPr>
          <a:xfrm>
            <a:off x="1243584" y="1444752"/>
            <a:ext cx="9802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55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Art. L.615-3 CPI allows interim measures to prevent imminent infringement or stop alleged infringement, on a plausible case.</a:t>
            </a:r>
            <a:endParaRPr lang="en-US" sz="1655" dirty="0"/>
          </a:p>
        </p:txBody>
      </p:sp>
      <p:sp>
        <p:nvSpPr>
          <p:cNvPr id="8" name="Text 5"/>
          <p:cNvSpPr/>
          <p:nvPr/>
        </p:nvSpPr>
        <p:spPr>
          <a:xfrm>
            <a:off x="987552" y="2286000"/>
            <a:ext cx="228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5" dirty="0">
                <a:solidFill>
                  <a:srgbClr val="3E46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755" dirty="0"/>
          </a:p>
        </p:txBody>
      </p:sp>
      <p:sp>
        <p:nvSpPr>
          <p:cNvPr id="9" name="Text 6"/>
          <p:cNvSpPr/>
          <p:nvPr/>
        </p:nvSpPr>
        <p:spPr>
          <a:xfrm>
            <a:off x="1243584" y="2276856"/>
            <a:ext cx="9802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55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national patent forum is the Tribunal judiciaire de Paris.</a:t>
            </a:r>
            <a:endParaRPr lang="en-US" sz="1655" dirty="0"/>
          </a:p>
        </p:txBody>
      </p:sp>
      <p:sp>
        <p:nvSpPr>
          <p:cNvPr id="10" name="Text 7"/>
          <p:cNvSpPr/>
          <p:nvPr/>
        </p:nvSpPr>
        <p:spPr>
          <a:xfrm>
            <a:off x="987552" y="3118104"/>
            <a:ext cx="228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5" dirty="0">
                <a:solidFill>
                  <a:srgbClr val="3E46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755" dirty="0"/>
          </a:p>
        </p:txBody>
      </p:sp>
      <p:sp>
        <p:nvSpPr>
          <p:cNvPr id="11" name="Text 8"/>
          <p:cNvSpPr/>
          <p:nvPr/>
        </p:nvSpPr>
        <p:spPr>
          <a:xfrm>
            <a:off x="1243584" y="3108960"/>
            <a:ext cx="9802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55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France does not use the UPC's separate Rule 211.4 wording, but timing still matters through the proof of imminence and the evidence available when filing.</a:t>
            </a:r>
            <a:endParaRPr lang="en-US" sz="1655" dirty="0"/>
          </a:p>
        </p:txBody>
      </p:sp>
      <p:sp>
        <p:nvSpPr>
          <p:cNvPr id="12" name="Text 9"/>
          <p:cNvSpPr/>
          <p:nvPr/>
        </p:nvSpPr>
        <p:spPr>
          <a:xfrm>
            <a:off x="987552" y="3950208"/>
            <a:ext cx="228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5" dirty="0">
                <a:solidFill>
                  <a:srgbClr val="3E46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755" dirty="0"/>
          </a:p>
        </p:txBody>
      </p:sp>
      <p:sp>
        <p:nvSpPr>
          <p:cNvPr id="13" name="Text 10"/>
          <p:cNvSpPr/>
          <p:nvPr/>
        </p:nvSpPr>
        <p:spPr>
          <a:xfrm>
            <a:off x="1243584" y="3941064"/>
            <a:ext cx="9802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55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 parte relief exists only where non-adversarial action is required and delay may cause irreparable harm.</a:t>
            </a:r>
            <a:endParaRPr lang="en-US" sz="1655" dirty="0"/>
          </a:p>
        </p:txBody>
      </p:sp>
      <p:sp>
        <p:nvSpPr>
          <p:cNvPr id="14" name="Text 11"/>
          <p:cNvSpPr/>
          <p:nvPr/>
        </p:nvSpPr>
        <p:spPr>
          <a:xfrm>
            <a:off x="987552" y="4782312"/>
            <a:ext cx="228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55" dirty="0">
                <a:solidFill>
                  <a:srgbClr val="3E46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1755" dirty="0"/>
          </a:p>
        </p:txBody>
      </p:sp>
      <p:sp>
        <p:nvSpPr>
          <p:cNvPr id="15" name="Text 12"/>
          <p:cNvSpPr/>
          <p:nvPr/>
        </p:nvSpPr>
        <p:spPr>
          <a:xfrm>
            <a:off x="1243584" y="4773168"/>
            <a:ext cx="9802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655" dirty="0">
                <a:solidFill>
                  <a:srgbClr val="1F1F1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Strategically, France remains attractive where the issue is France-only or the patentee wants targeted relief rather than UPC-wide exposure.</a:t>
            </a:r>
            <a:endParaRPr lang="en-US" sz="16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533</Words>
  <Application>Microsoft Macintosh PowerPoint</Application>
  <PresentationFormat>Grand écran</PresentationFormat>
  <Paragraphs>26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Georgia</vt:lpstr>
      <vt:lpstr>Office Theme</vt:lpstr>
      <vt:lpstr>Présentation PowerPoint</vt:lpstr>
      <vt:lpstr>Présentation PowerPoint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Matthieu Dhenne - France-focused PI slides</dc:title>
  <dc:subject>C5 Amsterdam 2026 - Matthieu Dhenne - France-focused slides</dc:subject>
  <dc:creator>OpenAI</dc:creator>
  <cp:lastModifiedBy>Matthieu Dhenne</cp:lastModifiedBy>
  <cp:revision>2</cp:revision>
  <dcterms:created xsi:type="dcterms:W3CDTF">2026-04-21T14:04:21Z</dcterms:created>
  <dcterms:modified xsi:type="dcterms:W3CDTF">2026-04-21T16:54:18Z</dcterms:modified>
</cp:coreProperties>
</file>