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jpe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48400" r="48400" t="0" b="0"/>
          <a:stretch/>
        </p:blipFill>
        <p:spPr>
          <a:xfrm>
            <a:off x="0" y="0"/>
            <a:ext cx="329184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6336792"/>
            <a:ext cx="283464" cy="25054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69280" y="6309360"/>
            <a:ext cx="5074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7B"/>
                </a:solidFill>
              </a:rPr>
              <a:t>Preliminary injunctions in the life sciences  |  C5, Amsterdam, May 2026</a:t>
            </a:r>
            <a:endParaRPr lang="en-US" sz="9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23340" r="23340" t="0" b="0"/>
          <a:stretch/>
        </p:blipFill>
        <p:spPr>
          <a:xfrm>
            <a:off x="0" y="0"/>
            <a:ext cx="54864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SECTION">
    <p:bg>
      <p:bgPr>
        <a:solidFill>
          <a:srgbClr val="1515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7801" b="780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5C">
              <a:alpha val="60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CLOSING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29561" r="29561" t="0" b="0"/>
          <a:stretch/>
        </p:blipFill>
        <p:spPr>
          <a:xfrm>
            <a:off x="0" y="0"/>
            <a:ext cx="420624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md@dhenne-avocats.fr" TargetMode="External"/><Relationship Id="rId4" Type="http://schemas.openxmlformats.org/officeDocument/2006/relationships/hyperlink" Target="https://www.dhenne-avocats.fr/en/" TargetMode="External"/><Relationship Id="rId1" Type="http://schemas.openxmlformats.org/officeDocument/2006/relationships/image" Target="../media/image-4-1.jpeg"/><Relationship Id="rId3" Type="http://schemas.openxmlformats.org/officeDocument/2006/relationships/image" Target="../media/image-4-2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henne Avocat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0" y="566928"/>
            <a:ext cx="2834640" cy="22713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72200" y="146304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2222C6"/>
                </a:solidFill>
              </a:rPr>
              <a:t>C5 PHARMA &amp; BIOTECH PATENT LITIGATION IN EUROPE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6172200" y="1828800"/>
            <a:ext cx="539496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2A2B31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Preliminary injunctions before the UPC in the life sciences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6172200" y="3465576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B6F7B"/>
                </a:solidFill>
              </a:rPr>
              <a:t>Roundtable contribution: the France and Paris perspective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72200" y="475488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2A2B31"/>
                </a:solidFill>
              </a:rPr>
              <a:t>Matthieu Dhenne</a:t>
            </a:r>
            <a:endParaRPr lang="en-US" sz="15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1200" dirty="0">
                <a:solidFill>
                  <a:srgbClr val="6B6F7B"/>
                </a:solidFill>
              </a:rPr>
              <a:t>Attorney-at-Law (Paris Bar)</a:t>
            </a:r>
            <a:endParaRPr lang="en-US" sz="15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1200" dirty="0">
                <a:solidFill>
                  <a:srgbClr val="6B6F7B"/>
                </a:solidFill>
              </a:rPr>
              <a:t>UPC Representative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9509760" y="475488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2A2B31"/>
                </a:solidFill>
              </a:rPr>
              <a:t>Amsterdam</a:t>
            </a:r>
            <a:endParaRPr lang="en-US" sz="1200" dirty="0"/>
          </a:p>
          <a:p>
            <a:pPr algn="r" indent="0" marL="0">
              <a:buNone/>
            </a:pPr>
            <a:r>
              <a:rPr lang="en-US" sz="1200" dirty="0">
                <a:solidFill>
                  <a:srgbClr val="2222C6"/>
                </a:solidFill>
              </a:rPr>
              <a:t>19 and 20 May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i="1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Merz v. Viatris</a:t>
            </a: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 (Paris LD): timing starts before launch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868680" y="1463040"/>
            <a:ext cx="10469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i="1" dirty="0">
                <a:solidFill>
                  <a:srgbClr val="2A2B31"/>
                </a:solidFill>
              </a:rPr>
              <a:t>France and Paris perspective  |  UPC_CFI_697/2025, final order, Paris Local Division, 21 November 2025</a:t>
            </a:r>
            <a:endParaRPr lang="en-US" sz="1500" dirty="0"/>
          </a:p>
        </p:txBody>
      </p:sp>
      <p:sp>
        <p:nvSpPr>
          <p:cNvPr id="4" name="card"/>
          <p:cNvSpPr/>
          <p:nvPr/>
        </p:nvSpPr>
        <p:spPr>
          <a:xfrm>
            <a:off x="868680" y="2002536"/>
            <a:ext cx="5097780" cy="1856232"/>
          </a:xfrm>
          <a:prstGeom prst="roundRect">
            <a:avLst>
              <a:gd name="adj" fmla="val 5911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43000" y="2276856"/>
            <a:ext cx="45491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222C6"/>
                </a:solidFill>
              </a:rPr>
              <a:t>The ruling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2825496"/>
            <a:ext cx="454914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rgbClr val="2A2B31"/>
                </a:solidFill>
              </a:rPr>
              <a:t>PI rejected because Merz had not acted within a reasonable time once it knew, or should have known, enough to file.</a:t>
            </a:r>
            <a:endParaRPr lang="en-US" sz="1700" dirty="0"/>
          </a:p>
        </p:txBody>
      </p:sp>
      <p:sp>
        <p:nvSpPr>
          <p:cNvPr id="7" name="card"/>
          <p:cNvSpPr/>
          <p:nvPr/>
        </p:nvSpPr>
        <p:spPr>
          <a:xfrm>
            <a:off x="6240780" y="2002536"/>
            <a:ext cx="5097780" cy="1856232"/>
          </a:xfrm>
          <a:prstGeom prst="roundRect">
            <a:avLst>
              <a:gd name="adj" fmla="val 5911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15100" y="2276856"/>
            <a:ext cx="45491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222C6"/>
                </a:solidFill>
              </a:rPr>
              <a:t>The French launch sequence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515100" y="2825496"/>
            <a:ext cx="454914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rgbClr val="2A2B31"/>
                </a:solidFill>
              </a:rPr>
              <a:t>In a French pharma launch sequence, price and reimbursement approval can already make market entry objectively foreseeable.</a:t>
            </a:r>
            <a:endParaRPr lang="en-US" sz="1700" dirty="0"/>
          </a:p>
        </p:txBody>
      </p:sp>
      <p:sp>
        <p:nvSpPr>
          <p:cNvPr id="10" name="card"/>
          <p:cNvSpPr/>
          <p:nvPr/>
        </p:nvSpPr>
        <p:spPr>
          <a:xfrm>
            <a:off x="868680" y="4133088"/>
            <a:ext cx="5097780" cy="1856232"/>
          </a:xfrm>
          <a:prstGeom prst="roundRect">
            <a:avLst>
              <a:gd name="adj" fmla="val 5911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43000" y="4407408"/>
            <a:ext cx="45491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222C6"/>
                </a:solidFill>
              </a:rPr>
              <a:t>The clock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" y="4956048"/>
            <a:ext cx="454914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rgbClr val="2A2B31"/>
                </a:solidFill>
              </a:rPr>
              <a:t>Actual launch does not restart the clock; waiting for the first sale may be too late.</a:t>
            </a:r>
            <a:endParaRPr lang="en-US" sz="1700" dirty="0"/>
          </a:p>
        </p:txBody>
      </p:sp>
      <p:sp>
        <p:nvSpPr>
          <p:cNvPr id="13" name="card"/>
          <p:cNvSpPr/>
          <p:nvPr/>
        </p:nvSpPr>
        <p:spPr>
          <a:xfrm>
            <a:off x="6240780" y="4133088"/>
            <a:ext cx="5097780" cy="1856232"/>
          </a:xfrm>
          <a:prstGeom prst="roundRect">
            <a:avLst>
              <a:gd name="adj" fmla="val 5911"/>
            </a:avLst>
          </a:prstGeom>
          <a:solidFill>
            <a:srgbClr val="2222C6"/>
          </a:solidFill>
          <a:ln w="12700">
            <a:solidFill>
              <a:srgbClr val="2222C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5100" y="4407408"/>
            <a:ext cx="45491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Practical lesson for Paris and France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6515100" y="4956048"/>
            <a:ext cx="454914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rgbClr val="FFFFFF"/>
                </a:solidFill>
              </a:rPr>
              <a:t>Urgency turns on the regulatory chronology, not only on the formal launch date.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French national perspective: when to use a French PI?</a:t>
            </a:r>
            <a:endParaRPr lang="en-US" sz="2800" dirty="0"/>
          </a:p>
        </p:txBody>
      </p:sp>
      <p:sp>
        <p:nvSpPr>
          <p:cNvPr id="3" name="body"/>
          <p:cNvSpPr txBox="1"/>
          <p:nvPr/>
        </p:nvSpPr>
        <p:spPr>
          <a:xfrm>
            <a:off x="868680" y="1463040"/>
            <a:ext cx="10469880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i="1" dirty="0">
                <a:solidFill>
                  <a:srgbClr val="2A2B31"/>
                </a:solidFill>
              </a:rPr>
              <a:t>Key statutory anchors  |  Art. L. 615-3 CPI; Code de l’organisation judiciaire, Art. D. 211-6</a:t>
            </a:r>
            <a:endParaRPr lang="en-US" sz="2000" dirty="0"/>
          </a:p>
          <a:p>
            <a:pPr marL="228600" indent="-228600">
              <a:spcAft>
                <a:spcPts val="1100"/>
              </a:spcAft>
              <a:buSzPct val="100000"/>
              <a:buFont typeface="Arial"/>
              <a:buChar char="•"/>
            </a:pPr>
            <a:r>
              <a:rPr lang="en-US" sz="2000" dirty="0">
                <a:solidFill>
                  <a:srgbClr val="2A2B31"/>
                </a:solidFill>
              </a:rPr>
              <a:t>Art. L. 615-3 CPI allows interim measures to prevent imminent infringement or to stop alleged infringement, on a plausible case.</a:t>
            </a:r>
            <a:endParaRPr lang="en-US" sz="2000" dirty="0"/>
          </a:p>
          <a:p>
            <a:pPr marL="228600" indent="-228600">
              <a:spcAft>
                <a:spcPts val="1100"/>
              </a:spcAft>
              <a:buSzPct val="100000"/>
              <a:buFont typeface="Arial"/>
              <a:buChar char="•"/>
            </a:pPr>
            <a:r>
              <a:rPr lang="en-US" sz="2000" dirty="0">
                <a:solidFill>
                  <a:srgbClr val="2A2B31"/>
                </a:solidFill>
              </a:rPr>
              <a:t>The national patent forum is the Tribunal judiciaire de Paris.</a:t>
            </a:r>
            <a:endParaRPr lang="en-US" sz="2000" dirty="0"/>
          </a:p>
          <a:p>
            <a:pPr marL="228600" indent="-228600">
              <a:spcAft>
                <a:spcPts val="1100"/>
              </a:spcAft>
              <a:buSzPct val="100000"/>
              <a:buFont typeface="Arial"/>
              <a:buChar char="•"/>
            </a:pPr>
            <a:r>
              <a:rPr lang="en-US" sz="2000" dirty="0">
                <a:solidFill>
                  <a:srgbClr val="2A2B31"/>
                </a:solidFill>
              </a:rPr>
              <a:t>France does not use the UPC’s separate Rule 211.4 wording, but timing still matters through the proof of imminence and the evidence available when filing.</a:t>
            </a:r>
            <a:endParaRPr lang="en-US" sz="2000" dirty="0"/>
          </a:p>
          <a:p>
            <a:pPr marL="228600" indent="-228600">
              <a:spcAft>
                <a:spcPts val="1100"/>
              </a:spcAft>
              <a:buSzPct val="100000"/>
              <a:buFont typeface="Arial"/>
              <a:buChar char="•"/>
            </a:pPr>
            <a:r>
              <a:rPr lang="en-US" sz="2000" i="1" dirty="0">
                <a:solidFill>
                  <a:srgbClr val="2A2B31"/>
                </a:solidFill>
              </a:rPr>
              <a:t>Ex parte</a:t>
            </a:r>
            <a:r>
              <a:rPr lang="en-US" sz="2000" dirty="0">
                <a:solidFill>
                  <a:srgbClr val="2A2B31"/>
                </a:solidFill>
              </a:rPr>
              <a:t> relief exists only where non-adversarial action is required and delay may cause irreparable harm.</a:t>
            </a:r>
            <a:endParaRPr lang="en-US" sz="2000" dirty="0"/>
          </a:p>
          <a:p>
            <a:pPr marL="228600" indent="-228600">
              <a:spcAft>
                <a:spcPts val="1100"/>
              </a:spcAft>
              <a:buSzPct val="100000"/>
              <a:buFont typeface="Arial"/>
              <a:buChar char="•"/>
            </a:pPr>
            <a:r>
              <a:rPr lang="en-US" sz="2000" b="1" dirty="0">
                <a:solidFill>
                  <a:srgbClr val="2A2B31"/>
                </a:solidFill>
              </a:rPr>
              <a:t>Strategically, France remains attractive where the issue is France-only or the patentee wants targeted relief rather than UPC-wide exposure.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846320" y="91440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Thank you for your attention</a:t>
            </a:r>
            <a:endParaRPr lang="en-US" sz="3400" dirty="0"/>
          </a:p>
        </p:txBody>
      </p:sp>
      <p:pic>
        <p:nvPicPr>
          <p:cNvPr id="3" name="Image 0" descr="Matthieu Dhenn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0" y="2148840"/>
            <a:ext cx="1600200" cy="159105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720840" y="2148840"/>
            <a:ext cx="4846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A2B31"/>
                </a:solidFill>
              </a:rPr>
              <a:t>Matthieu Dhenne</a:t>
            </a:r>
            <a:endParaRPr lang="en-US" sz="18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1300" dirty="0">
                <a:solidFill>
                  <a:srgbClr val="6B6F7B"/>
                </a:solidFill>
              </a:rPr>
              <a:t>Attorney-at-Law (Paris Bar)</a:t>
            </a:r>
            <a:endParaRPr lang="en-US" sz="18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1300" dirty="0">
                <a:solidFill>
                  <a:srgbClr val="6B6F7B"/>
                </a:solidFill>
              </a:rPr>
              <a:t>UPC Representative</a:t>
            </a:r>
            <a:endParaRPr lang="en-US" sz="1800" dirty="0"/>
          </a:p>
          <a:p>
            <a:pPr indent="0" marL="0">
              <a:buNone/>
            </a:pPr>
            <a:r>
              <a:rPr lang="en-US" sz="1300" u="sng" dirty="0">
                <a:solidFill>
                  <a:srgbClr val="2222C6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md@dhenne-avocats.fr</a:t>
            </a:r>
            <a:endParaRPr lang="en-US" sz="1800" dirty="0"/>
          </a:p>
        </p:txBody>
      </p:sp>
      <p:pic>
        <p:nvPicPr>
          <p:cNvPr id="5" name="Image 1" descr="Dhenne Avocat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4709160"/>
            <a:ext cx="2651760" cy="21248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846320" y="507492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F7B"/>
                </a:solidFill>
              </a:rPr>
              <a:t>7 rue Commines, 75003 Paris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6F7B"/>
                </a:solidFill>
              </a:rPr>
              <a:t>+33 (0)1 71 60 61 46</a:t>
            </a:r>
            <a:endParaRPr lang="en-US" sz="1200" dirty="0"/>
          </a:p>
          <a:p>
            <a:pPr indent="0" marL="0">
              <a:buNone/>
            </a:pPr>
            <a:r>
              <a:rPr lang="en-US" sz="1200" u="sng" dirty="0">
                <a:solidFill>
                  <a:srgbClr val="2222C6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www.dhenne-avocats.fr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henne Avocats">
  <a:themeElements>
    <a:clrScheme name="Dhenne Avocats">
      <a:dk1>
        <a:srgbClr val="2A2B31"/>
      </a:dk1>
      <a:lt1>
        <a:srgbClr val="FFFFFF"/>
      </a:lt1>
      <a:dk2>
        <a:srgbClr val="2222C6"/>
      </a:dk2>
      <a:lt2>
        <a:srgbClr val="EEF0F8"/>
      </a:lt2>
      <a:accent1>
        <a:srgbClr val="2222C6"/>
      </a:accent1>
      <a:accent2>
        <a:srgbClr val="5B5FE0"/>
      </a:accent2>
      <a:accent3>
        <a:srgbClr val="8E91A8"/>
      </a:accent3>
      <a:accent4>
        <a:srgbClr val="A3262A"/>
      </a:accent4>
      <a:accent5>
        <a:srgbClr val="1F7A4D"/>
      </a:accent5>
      <a:accent6>
        <a:srgbClr val="C9CCE8"/>
      </a:accent6>
      <a:hlink>
        <a:srgbClr val="2222C6"/>
      </a:hlink>
      <a:folHlink>
        <a:srgbClr val="5B5FE0"/>
      </a:folHlink>
    </a:clrScheme>
    <a:fontScheme name="Dhenne Avocats">
      <a:majorFont>
        <a:latin typeface="Avenir Boo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venir Book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Dhenne Avocats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Preliminary injunctions before the UPC in the life sciences</dc:title>
  <dc:subject>Amsterdam</dc:subject>
  <dc:creator>Matthieu Dhenne</dc:creator>
  <cp:lastModifiedBy>Matthieu Dhenne</cp:lastModifiedBy>
  <cp:revision>1</cp:revision>
  <dcterms:created xsi:type="dcterms:W3CDTF">2026-10-16T15:18:50Z</dcterms:created>
  <dcterms:modified xsi:type="dcterms:W3CDTF">2026-10-16T15:18:50Z</dcterms:modified>
</cp:coreProperties>
</file>