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50" r:id="rId1"/>
    <p:sldMasterId id="2147483652" r:id="rId2"/>
    <p:sldMasterId id="2147484640" r:id="rId3"/>
  </p:sldMasterIdLst>
  <p:notesMasterIdLst>
    <p:notesMasterId r:id="rId13"/>
  </p:notesMasterIdLst>
  <p:handoutMasterIdLst>
    <p:handoutMasterId r:id="rId14"/>
  </p:handoutMasterIdLst>
  <p:sldIdLst>
    <p:sldId id="256" r:id="rId4"/>
    <p:sldId id="559" r:id="rId5"/>
    <p:sldId id="561" r:id="rId6"/>
    <p:sldId id="562" r:id="rId7"/>
    <p:sldId id="563" r:id="rId8"/>
    <p:sldId id="564" r:id="rId9"/>
    <p:sldId id="565" r:id="rId10"/>
    <p:sldId id="566" r:id="rId11"/>
    <p:sldId id="567" r:id="rId12"/>
  </p:sldIdLst>
  <p:sldSz cx="9144000" cy="6858000" type="screen4x3"/>
  <p:notesSz cx="6797675" cy="9872663"/>
  <p:custDataLst>
    <p:tags r:id="rId15"/>
  </p:custDataLst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LS Marie-Léa" initials="RM" lastIdx="1" clrIdx="0">
    <p:extLst>
      <p:ext uri="{19B8F6BF-5375-455C-9EA6-DF929625EA0E}">
        <p15:presenceInfo xmlns:p15="http://schemas.microsoft.com/office/powerpoint/2012/main" userId="ROLS Marie-Léa" providerId="None"/>
      </p:ext>
    </p:extLst>
  </p:cmAuthor>
  <p:cmAuthor id="2" name="VIAL Lionel" initials="VL" lastIdx="4" clrIdx="1">
    <p:extLst>
      <p:ext uri="{19B8F6BF-5375-455C-9EA6-DF929625EA0E}">
        <p15:presenceInfo xmlns:p15="http://schemas.microsoft.com/office/powerpoint/2012/main" userId="VIAL Lionel" providerId="None"/>
      </p:ext>
    </p:extLst>
  </p:cmAuthor>
  <p:cmAuthor id="3" name="NICOLAS Chloé" initials="NC" lastIdx="4" clrIdx="2">
    <p:extLst>
      <p:ext uri="{19B8F6BF-5375-455C-9EA6-DF929625EA0E}">
        <p15:presenceInfo xmlns:p15="http://schemas.microsoft.com/office/powerpoint/2012/main" userId="NICOLAS Chloé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C00"/>
    <a:srgbClr val="F7DB17"/>
    <a:srgbClr val="A5A590"/>
    <a:srgbClr val="C8C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85" autoAdjust="0"/>
    <p:restoredTop sz="86716" autoAdjust="0"/>
  </p:normalViewPr>
  <p:slideViewPr>
    <p:cSldViewPr snapToGrid="0">
      <p:cViewPr varScale="1">
        <p:scale>
          <a:sx n="125" d="100"/>
          <a:sy n="125" d="100"/>
        </p:scale>
        <p:origin x="168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57" d="100"/>
          <a:sy n="157" d="100"/>
        </p:scale>
        <p:origin x="-102" y="-162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2E4D079-11D8-463B-A753-C280AC0937BA}" type="datetime1">
              <a:rPr lang="de-DE"/>
              <a:pPr>
                <a:defRPr/>
              </a:pPr>
              <a:t>05.10.22</a:t>
            </a:fld>
            <a:endParaRPr lang="de-DE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6900"/>
            <a:ext cx="2946400" cy="494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6900"/>
            <a:ext cx="2946400" cy="494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9EBA3242-E183-4D28-86C9-C4F468B5D03A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836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418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E0267F7-DD1A-4995-82B9-EA6BC54B7E97}" type="datetime1">
              <a:rPr lang="de-DE"/>
              <a:pPr>
                <a:defRPr/>
              </a:pPr>
              <a:t>05.10.22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1" y="4689240"/>
            <a:ext cx="5438775" cy="444293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376900"/>
            <a:ext cx="2946400" cy="49418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376900"/>
            <a:ext cx="2946400" cy="49418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3D79AB7-00B6-45E0-9F65-2B3185359B43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9604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ns0:notes xmlns:ns0="http://schemas.openxmlformats.org/presentationml/2006/main" xmlns:ns1="http://schemas.openxmlformats.org/drawingml/2006/main" xmlns:ns2="http://schemas.microsoft.com/office/drawing/2010/main" xmlns:ns3="http://schemas.microsoft.com/office/powerpoint/2010/main">
  <ns0:cSld>
    <ns0:spTree>
      <ns0:nvGrpSpPr>
        <ns0:cNvPr id="1" name=""/>
        <ns0:cNvGrpSpPr/>
        <ns0:nvPr/>
      </ns0:nvGrpSpPr>
      <ns0:grpSpPr>
        <ns1:xfrm>
          <ns1:off x="0" y="0"/>
          <ns1:ext cx="0" cy="0"/>
          <ns1:chOff x="0" y="0"/>
          <ns1:chExt cx="0" cy="0"/>
        </ns1:xfrm>
      </ns0:grpSpPr>
      <ns0:sp>
        <ns0:nvSpPr>
          <ns0:cNvPr id="46082" name="Folienbildplatzhalter 1"/>
          <ns0:cNvSpPr>
            <ns1:spLocks noGrp="1" noRot="1" noChangeAspect="1" noTextEdit="1"/>
          </ns0:cNvSpPr>
          <ns0:nvPr>
            <ns0:ph type="sldImg"/>
          </ns0:nvPr>
        </ns0:nvSpPr>
        <ns0:spPr bwMode="auto">
          <ns1:xfrm>
            <ns1:off x="930275" y="739775"/>
            <ns1:ext cx="4937125" cy="3703638"/>
          </ns1:xfrm>
          <ns1:noFill/>
          <ns1:ln>
            <ns1:solidFill>
              <ns1:srgbClr val="000000"/>
            </ns1:solidFill>
            <ns1:miter lim="800000"/>
            <ns1:headEnd/>
            <ns1:tailEnd/>
          </ns1:ln>
          <ns1:extLst>
            <ns1:ext uri="{909E8E84-426E-40DD-AFC4-6F175D3DCCD1}">
              <ns2:hiddenFill>
                <ns1:solidFill>
                  <ns1:srgbClr val="FFFFFF"/>
                </ns1:solidFill>
              </ns2:hiddenFill>
            </ns1:ext>
          </ns1:extLst>
        </ns0:spPr>
      </ns0:sp>
      <ns0:sp>
        <ns0:nvSpPr>
          <ns0:cNvPr id="46083" name="Notizenplatzhalter 2"/>
          <ns0:cNvSpPr>
            <ns1:spLocks noGrp="1"/>
          </ns0:cNvSpPr>
          <ns0:nvPr>
            <ns0:ph type="body" idx="1"/>
          </ns0:nvPr>
        </ns0:nvSpPr>
        <ns0:spPr bwMode="auto">
          <ns1:noFill/>
          <ns1:extLst>
            <ns1:ext uri="{909E8E84-426E-40DD-AFC4-6F175D3DCCD1}">
              <ns2:hiddenFill>
                <ns1:solidFill>
                  <ns1:srgbClr val="FFFFFF"/>
                </ns1:solidFill>
              </ns2:hiddenFill>
            </ns1:ext>
            <ns1:ext uri="{91240B29-F687-4F45-9708-019B960494DF}">
              <ns2:hiddenLine w="9525">
                <ns1:solidFill>
                  <ns1:srgbClr val="000000"/>
                </ns1:solidFill>
                <ns1:miter lim="800000"/>
                <ns1:headEnd/>
                <ns1:tailEnd/>
              </ns2:hiddenLine>
            </ns1:ext>
          </ns1:extLst>
        </ns0:spPr>
        <ns0:txBody>
          <ns1:bodyPr/>
          <ns1:lstStyle/>
          <ns1:p>
            <ns1:endParaRPr lang="de-DE" altLang="de-DE"/>
          </ns1:p>
        </ns0:txBody>
      </ns0:sp>
      <ns0:sp>
        <ns0:nvSpPr>
          <ns0:cNvPr id="46084" name="Foliennummernplatzhalter 3"/>
          <ns0:cNvSpPr>
            <ns1:spLocks noGrp="1"/>
          </ns0:cNvSpPr>
          <ns0:nvPr>
            <ns0:ph type="sldNum" sz="quarter" idx="5"/>
          </ns0:nvPr>
        </ns0:nvSpPr>
        <ns0:spPr bwMode="auto">
          <ns1:noFill/>
          <ns1:extLst>
            <ns1:ext uri="{909E8E84-426E-40DD-AFC4-6F175D3DCCD1}">
              <ns2:hiddenFill>
                <ns1:solidFill>
                  <ns1:srgbClr val="FFFFFF"/>
                </ns1:solidFill>
              </ns2:hiddenFill>
            </ns1:ext>
            <ns1:ext uri="{91240B29-F687-4F45-9708-019B960494DF}">
              <ns2:hiddenLine w="9525">
                <ns1:solidFill>
                  <ns1:srgbClr val="000000"/>
                </ns1:solidFill>
                <ns1:miter lim="800000"/>
                <ns1:headEnd/>
                <ns1:tailEnd/>
              </ns2:hiddenLine>
            </ns1:ext>
          </ns1:extLst>
        </ns0:spPr>
        <ns0:txBody>
          <ns1:bodyPr/>
          <ns1:lstStyle>
            <ns1:lvl1pPr eaLnBrk="0" hangingPunct="0">
              <ns1:spcBef>
                <ns1:spcPct val="30000"/>
              </ns1:spcBef>
              <ns1:defRPr sz="1200">
                <ns1:solidFill>
                  <ns1:schemeClr val="tx1"/>
                </ns1:solidFill>
                <ns1:latin typeface="Calibri" pitchFamily="34" charset="0"/>
                <ns1:ea typeface="ヒラギノ角ゴ Pro W3" charset="-128"/>
              </ns1:defRPr>
            </ns1:lvl1pPr>
            <ns1:lvl2pPr marL="742950" indent="-285750" eaLnBrk="0" hangingPunct="0">
              <ns1:spcBef>
                <ns1:spcPct val="30000"/>
              </ns1:spcBef>
              <ns1:defRPr sz="1200">
                <ns1:solidFill>
                  <ns1:schemeClr val="tx1"/>
                </ns1:solidFill>
                <ns1:latin typeface="Calibri" pitchFamily="34" charset="0"/>
                <ns1:ea typeface="ヒラギノ角ゴ Pro W3" charset="-128"/>
              </ns1:defRPr>
            </ns1:lvl2pPr>
            <ns1:lvl3pPr marL="1143000" indent="-228600" eaLnBrk="0" hangingPunct="0">
              <ns1:spcBef>
                <ns1:spcPct val="30000"/>
              </ns1:spcBef>
              <ns1:defRPr sz="1200">
                <ns1:solidFill>
                  <ns1:schemeClr val="tx1"/>
                </ns1:solidFill>
                <ns1:latin typeface="Calibri" pitchFamily="34" charset="0"/>
                <ns1:ea typeface="ヒラギノ角ゴ Pro W3" charset="-128"/>
              </ns1:defRPr>
            </ns1:lvl3pPr>
            <ns1:lvl4pPr marL="1600200" indent="-228600" eaLnBrk="0" hangingPunct="0">
              <ns1:spcBef>
                <ns1:spcPct val="30000"/>
              </ns1:spcBef>
              <ns1:defRPr sz="1200">
                <ns1:solidFill>
                  <ns1:schemeClr val="tx1"/>
                </ns1:solidFill>
                <ns1:latin typeface="Calibri" pitchFamily="34" charset="0"/>
                <ns1:ea typeface="ヒラギノ角ゴ Pro W3" charset="-128"/>
              </ns1:defRPr>
            </ns1:lvl4pPr>
            <ns1:lvl5pPr marL="2057400" indent="-228600" eaLnBrk="0" hangingPunct="0">
              <ns1:spcBef>
                <ns1:spcPct val="30000"/>
              </ns1:spcBef>
              <ns1:defRPr sz="1200">
                <ns1:solidFill>
                  <ns1:schemeClr val="tx1"/>
                </ns1:solidFill>
                <ns1:latin typeface="Calibri" pitchFamily="34" charset="0"/>
                <ns1:ea typeface="ヒラギノ角ゴ Pro W3" charset="-128"/>
              </ns1:defRPr>
            </ns1:lvl5pPr>
            <ns1:lvl6pPr marL="2514600" indent="-228600" defTabSz="457200" eaLnBrk="0" fontAlgn="base" hangingPunct="0">
              <ns1:spcBef>
                <ns1:spcPct val="30000"/>
              </ns1:spcBef>
              <ns1:spcAft>
                <ns1:spcPct val="0"/>
              </ns1:spcAft>
              <ns1:defRPr sz="1200">
                <ns1:solidFill>
                  <ns1:schemeClr val="tx1"/>
                </ns1:solidFill>
                <ns1:latin typeface="Calibri" pitchFamily="34" charset="0"/>
                <ns1:ea typeface="ヒラギノ角ゴ Pro W3" charset="-128"/>
              </ns1:defRPr>
            </ns1:lvl6pPr>
            <ns1:lvl7pPr marL="2971800" indent="-228600" defTabSz="457200" eaLnBrk="0" fontAlgn="base" hangingPunct="0">
              <ns1:spcBef>
                <ns1:spcPct val="30000"/>
              </ns1:spcBef>
              <ns1:spcAft>
                <ns1:spcPct val="0"/>
              </ns1:spcAft>
              <ns1:defRPr sz="1200">
                <ns1:solidFill>
                  <ns1:schemeClr val="tx1"/>
                </ns1:solidFill>
                <ns1:latin typeface="Calibri" pitchFamily="34" charset="0"/>
                <ns1:ea typeface="ヒラギノ角ゴ Pro W3" charset="-128"/>
              </ns1:defRPr>
            </ns1:lvl7pPr>
            <ns1:lvl8pPr marL="3429000" indent="-228600" defTabSz="457200" eaLnBrk="0" fontAlgn="base" hangingPunct="0">
              <ns1:spcBef>
                <ns1:spcPct val="30000"/>
              </ns1:spcBef>
              <ns1:spcAft>
                <ns1:spcPct val="0"/>
              </ns1:spcAft>
              <ns1:defRPr sz="1200">
                <ns1:solidFill>
                  <ns1:schemeClr val="tx1"/>
                </ns1:solidFill>
                <ns1:latin typeface="Calibri" pitchFamily="34" charset="0"/>
                <ns1:ea typeface="ヒラギノ角ゴ Pro W3" charset="-128"/>
              </ns1:defRPr>
            </ns1:lvl8pPr>
            <ns1:lvl9pPr marL="3886200" indent="-228600" defTabSz="457200" eaLnBrk="0" fontAlgn="base" hangingPunct="0">
              <ns1:spcBef>
                <ns1:spcPct val="30000"/>
              </ns1:spcBef>
              <ns1:spcAft>
                <ns1:spcPct val="0"/>
              </ns1:spcAft>
              <ns1:defRPr sz="1200">
                <ns1:solidFill>
                  <ns1:schemeClr val="tx1"/>
                </ns1:solidFill>
                <ns1:latin typeface="Calibri" pitchFamily="34" charset="0"/>
                <ns1:ea typeface="ヒラギノ角ゴ Pro W3" charset="-128"/>
              </ns1:defRPr>
            </ns1:lvl9pPr>
          </ns1:lstStyle>
          <ns1:p>
            <ns1:pPr eaLnBrk="1" hangingPunct="1">
              <ns1:spcBef>
                <ns1:spcPct val="0"/>
              </ns1:spcBef>
            </ns1:pPr>
            <ns1:fld id="{29AB7F7D-33DF-4353-8642-72EF9182A5B1}" type="slidenum">
              <ns1:rPr lang="de-DE" altLang="de-DE" smtClean="0"/>
              <ns1:pPr eaLnBrk="1" hangingPunct="1">
                <ns1:spcBef>
                  <ns1:spcPct val="0"/>
                </ns1:spcBef>
              </ns1:pPr>
              <ns1:t/>
            </ns1:fld>
            <ns1:endParaRPr lang="de-DE" altLang="de-DE"/>
          </ns1:p>
        </ns0:txBody>
      </ns0:sp>
    </ns0:spTree>
    <ns0:extLst>
      <ns0:ext uri="{BB962C8B-B14F-4D97-AF65-F5344CB8AC3E}">
        <ns3:creationId val="287322631"/>
      </ns0:ext>
    </ns0:extLst>
  </ns0:cSld>
  <ns0:clrMapOvr>
    <ns1:masterClrMapping/>
  </ns0:clrMapOvr>
</ns0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9036050" y="455613"/>
            <a:ext cx="107950" cy="2473325"/>
          </a:xfrm>
          <a:prstGeom prst="rect">
            <a:avLst/>
          </a:prstGeom>
          <a:solidFill>
            <a:srgbClr val="A5A59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9037638" y="2925763"/>
            <a:ext cx="106362" cy="3560762"/>
          </a:xfrm>
          <a:prstGeom prst="rect">
            <a:avLst/>
          </a:prstGeom>
          <a:solidFill>
            <a:srgbClr val="F7DB1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pic>
        <p:nvPicPr>
          <p:cNvPr id="6" name="Picture 17" descr="ba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488" y="2900363"/>
            <a:ext cx="990600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1" descr="bepus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469900"/>
            <a:ext cx="528638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5263" y="2806700"/>
            <a:ext cx="6827837" cy="15462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  <p:sp>
        <p:nvSpPr>
          <p:cNvPr id="50195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15900" y="4406900"/>
            <a:ext cx="6819900" cy="1447800"/>
          </a:xfrm>
        </p:spPr>
        <p:txBody>
          <a:bodyPr lIns="91440"/>
          <a:lstStyle>
            <a:lvl1pPr>
              <a:defRPr/>
            </a:lvl1pPr>
          </a:lstStyle>
          <a:p>
            <a:pPr lvl="0"/>
            <a:r>
              <a:rPr lang="de-DE" noProof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08507229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6A5B9-144F-44E0-8C3E-46DCBEAE20EA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353284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F0677-8B62-48EC-A31C-30365A432FDE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0436364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9075" y="1600200"/>
            <a:ext cx="355123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922713" y="1600200"/>
            <a:ext cx="35528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A8BFB-7AE4-4A2B-94FD-97EFDA142D83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7013620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63719-99C2-419F-A266-FABC80C32284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921956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AAB81-3030-4A5C-9A4D-A3B93C1A4BEF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28272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3EF2-711A-44A8-946C-10772B6678FF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8024004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940C2-E8D3-4957-A6FE-E40FFDEC2135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601724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BEF97-E465-4CAD-81D6-C9A5DDDC4299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4645122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E5B48-03A6-4FB7-8967-8F2D5D7B0860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6989831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667375" y="338138"/>
            <a:ext cx="1816100" cy="57880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9075" y="338138"/>
            <a:ext cx="5295900" cy="57880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147AB-BC26-4AE9-A310-908D00757F2A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8292001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9037638" y="455613"/>
            <a:ext cx="106362" cy="2473325"/>
          </a:xfrm>
          <a:prstGeom prst="rect">
            <a:avLst/>
          </a:prstGeom>
          <a:solidFill>
            <a:srgbClr val="A5A59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9037638" y="2925763"/>
            <a:ext cx="106362" cy="3560762"/>
          </a:xfrm>
          <a:prstGeom prst="rect">
            <a:avLst/>
          </a:prstGeom>
          <a:solidFill>
            <a:srgbClr val="F7DB1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pic>
        <p:nvPicPr>
          <p:cNvPr id="6" name="Picture 11" descr="ba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488" y="2900363"/>
            <a:ext cx="990600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bepus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469900"/>
            <a:ext cx="528638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7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195263" y="2806700"/>
            <a:ext cx="6827837" cy="15462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15900" y="4406900"/>
            <a:ext cx="6819900" cy="1447800"/>
          </a:xfrm>
        </p:spPr>
        <p:txBody>
          <a:bodyPr lIns="91440"/>
          <a:lstStyle>
            <a:lvl1pPr>
              <a:defRPr/>
            </a:lvl1pPr>
          </a:lstStyle>
          <a:p>
            <a:pPr lvl="0"/>
            <a:r>
              <a:rPr lang="de-DE" noProof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59402301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AD62A-09EC-4E6A-A55C-F58D91E47AFC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262393"/>
      </p:ext>
    </p:extLst>
  </p:cSld>
  <p:clrMapOvr>
    <a:masterClrMapping/>
  </p:clrMapOvr>
  <p:transition spd="slow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F3203-2E1B-4B94-822E-77DB79363C29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7471277"/>
      </p:ext>
    </p:extLst>
  </p:cSld>
  <p:clrMapOvr>
    <a:masterClrMapping/>
  </p:clrMapOvr>
  <p:transition spd="slow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9075" y="1600200"/>
            <a:ext cx="355123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922713" y="1600200"/>
            <a:ext cx="35528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8DC24-0D2B-4BBB-8781-AFE26F1AA908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9150417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9E7CA-BBB2-4CD3-9D6C-681521C51556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0079525"/>
      </p:ext>
    </p:extLst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33944-147A-4EAF-ACE7-AE3CE71F627C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5640510"/>
      </p:ext>
    </p:extLst>
  </p:cSld>
  <p:clrMapOvr>
    <a:masterClrMapping/>
  </p:clrMapOvr>
  <p:transition spd="slow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4BA9A-7234-4423-85B4-937EAB3E55CB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5267936"/>
      </p:ext>
    </p:extLst>
  </p:cSld>
  <p:clrMapOvr>
    <a:masterClrMapping/>
  </p:clrMapOvr>
  <p:transition spd="slow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2975B-EFA5-431C-ABD7-3E87DA164FE9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2432329"/>
      </p:ext>
    </p:extLst>
  </p:cSld>
  <p:clrMapOvr>
    <a:masterClrMapping/>
  </p:clrMapOvr>
  <p:transition spd="slow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5076-9C7A-44D6-8810-1062E76A6129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9480262"/>
      </p:ext>
    </p:extLst>
  </p:cSld>
  <p:clrMapOvr>
    <a:masterClrMapping/>
  </p:clrMapOvr>
  <p:transition spd="slow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48C01-6479-4135-A6DE-3A1A93CBEECB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9422237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667375" y="338138"/>
            <a:ext cx="1816100" cy="57880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9075" y="338138"/>
            <a:ext cx="5295900" cy="57880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DCACC-953F-43D0-9725-F1A7D7066168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2833423"/>
      </p:ext>
    </p:extLst>
  </p:cSld>
  <p:clrMapOvr>
    <a:masterClrMapping/>
  </p:clrMapOvr>
  <p:transition spd="slow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5038533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43201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8328387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081869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8355436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3355505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45443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9236043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A62A8-4C81-404E-9151-68A683F3AAAA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0113497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065422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8F7DB-ADBB-4A9C-A214-347101312807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707893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38138"/>
            <a:ext cx="72548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075" y="1600200"/>
            <a:ext cx="72564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4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  <a:p>
            <a:pPr lvl="0"/>
            <a:endParaRPr lang="de-DE" alt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23838" y="6381750"/>
            <a:ext cx="7250112" cy="4762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558088" y="6469063"/>
            <a:ext cx="600075" cy="2476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19A62A8-4C81-404E-9151-68A683F3AAAA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  <p:sp>
        <p:nvSpPr>
          <p:cNvPr id="1030" name="Rectangle 10"/>
          <p:cNvSpPr>
            <a:spLocks noChangeArrowheads="1"/>
          </p:cNvSpPr>
          <p:nvPr/>
        </p:nvSpPr>
        <p:spPr bwMode="auto">
          <a:xfrm>
            <a:off x="9036050" y="455613"/>
            <a:ext cx="107950" cy="1149350"/>
          </a:xfrm>
          <a:prstGeom prst="rect">
            <a:avLst/>
          </a:prstGeom>
          <a:solidFill>
            <a:srgbClr val="A5A59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31" name="Rectangle 11"/>
          <p:cNvSpPr>
            <a:spLocks noChangeArrowheads="1"/>
          </p:cNvSpPr>
          <p:nvPr/>
        </p:nvSpPr>
        <p:spPr bwMode="auto">
          <a:xfrm>
            <a:off x="9037638" y="1604963"/>
            <a:ext cx="106362" cy="4881562"/>
          </a:xfrm>
          <a:prstGeom prst="rect">
            <a:avLst/>
          </a:prstGeom>
          <a:solidFill>
            <a:srgbClr val="F7DB1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pic>
        <p:nvPicPr>
          <p:cNvPr id="1032" name="Picture 13" descr="bepusw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469900"/>
            <a:ext cx="528638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74" r:id="rId2"/>
    <p:sldLayoutId id="2147484375" r:id="rId3"/>
    <p:sldLayoutId id="2147484376" r:id="rId4"/>
    <p:sldLayoutId id="2147484377" r:id="rId5"/>
    <p:sldLayoutId id="2147484378" r:id="rId6"/>
    <p:sldLayoutId id="2147484379" r:id="rId7"/>
    <p:sldLayoutId id="2147484380" r:id="rId8"/>
    <p:sldLayoutId id="2147484381" r:id="rId9"/>
    <p:sldLayoutId id="2147484382" r:id="rId10"/>
    <p:sldLayoutId id="2147484383" r:id="rId11"/>
  </p:sldLayoutIdLst>
  <p:transition spd="slow">
    <p:wipe dir="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 "/>
        <a:defRPr sz="15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1809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>
          <a:solidFill>
            <a:schemeClr val="tx1"/>
          </a:solidFill>
          <a:latin typeface="+mn-lt"/>
        </a:defRPr>
      </a:lvl2pPr>
      <a:lvl3pPr marL="809625" indent="-1809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>
          <a:solidFill>
            <a:schemeClr val="tx1"/>
          </a:solidFill>
          <a:latin typeface="+mn-lt"/>
        </a:defRPr>
      </a:lvl3pPr>
      <a:lvl4pPr marL="1347788" indent="-1762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>
          <a:solidFill>
            <a:schemeClr val="tx1"/>
          </a:solidFill>
          <a:latin typeface="+mn-lt"/>
        </a:defRPr>
      </a:lvl4pPr>
      <a:lvl5pPr marL="1890713" indent="-1825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5pPr>
      <a:lvl6pPr marL="2347913" indent="-18256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6pPr>
      <a:lvl7pPr marL="2805113" indent="-18256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7pPr>
      <a:lvl8pPr marL="3262313" indent="-18256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8pPr>
      <a:lvl9pPr marL="3719513" indent="-18256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C8C8BA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bepusw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469900"/>
            <a:ext cx="528638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5"/>
          <p:cNvSpPr>
            <a:spLocks noChangeArrowheads="1"/>
          </p:cNvSpPr>
          <p:nvPr/>
        </p:nvSpPr>
        <p:spPr bwMode="auto">
          <a:xfrm>
            <a:off x="9037638" y="455613"/>
            <a:ext cx="106362" cy="1149350"/>
          </a:xfrm>
          <a:prstGeom prst="rect">
            <a:avLst/>
          </a:prstGeom>
          <a:solidFill>
            <a:srgbClr val="A5A59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2052" name="Rectangle 16"/>
          <p:cNvSpPr>
            <a:spLocks noChangeArrowheads="1"/>
          </p:cNvSpPr>
          <p:nvPr/>
        </p:nvSpPr>
        <p:spPr bwMode="auto">
          <a:xfrm>
            <a:off x="9037638" y="1604963"/>
            <a:ext cx="106362" cy="4881562"/>
          </a:xfrm>
          <a:prstGeom prst="rect">
            <a:avLst/>
          </a:prstGeom>
          <a:solidFill>
            <a:srgbClr val="F7DB1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23838" y="6381750"/>
            <a:ext cx="7273925" cy="4762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558088" y="6469063"/>
            <a:ext cx="600075" cy="2476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E868F7DB-ADBB-4A9C-A214-347101312807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  <p:sp>
        <p:nvSpPr>
          <p:cNvPr id="2055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38138"/>
            <a:ext cx="72548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205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075" y="1600200"/>
            <a:ext cx="72564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4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  <a:p>
            <a:pPr lvl="0"/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6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transition spd="slow">
    <p:wipe dir="d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 "/>
        <a:defRPr sz="1500" b="1">
          <a:solidFill>
            <a:schemeClr val="tx1"/>
          </a:solidFill>
          <a:latin typeface="+mn-lt"/>
          <a:ea typeface="+mn-ea"/>
          <a:cs typeface="+mn-cs"/>
        </a:defRPr>
      </a:lvl1pPr>
      <a:lvl2pPr marL="271463" indent="-1809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>
          <a:solidFill>
            <a:schemeClr val="tx1"/>
          </a:solidFill>
          <a:latin typeface="+mn-lt"/>
        </a:defRPr>
      </a:lvl2pPr>
      <a:lvl3pPr marL="809625" indent="-1825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>
          <a:solidFill>
            <a:schemeClr val="tx1"/>
          </a:solidFill>
          <a:latin typeface="+mn-lt"/>
        </a:defRPr>
      </a:lvl3pPr>
      <a:lvl4pPr marL="1352550" indent="-1809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>
          <a:solidFill>
            <a:schemeClr val="tx1"/>
          </a:solidFill>
          <a:latin typeface="+mn-lt"/>
        </a:defRPr>
      </a:lvl4pPr>
      <a:lvl5pPr marL="1890713" indent="-1825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5pPr>
      <a:lvl6pPr marL="2347913" indent="-182563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6pPr>
      <a:lvl7pPr marL="2805113" indent="-182563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7pPr>
      <a:lvl8pPr marL="3262313" indent="-182563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8pPr>
      <a:lvl9pPr marL="3719513" indent="-182563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A62A8-4C81-404E-9151-68A683F3AAAA}" type="slidenum">
              <a:rPr lang="de-DE" smtClean="0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0618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41" r:id="rId1"/>
    <p:sldLayoutId id="2147484642" r:id="rId2"/>
    <p:sldLayoutId id="2147484643" r:id="rId3"/>
    <p:sldLayoutId id="2147484644" r:id="rId4"/>
    <p:sldLayoutId id="2147484645" r:id="rId5"/>
    <p:sldLayoutId id="2147484646" r:id="rId6"/>
    <p:sldLayoutId id="2147484647" r:id="rId7"/>
    <p:sldLayoutId id="2147484648" r:id="rId8"/>
    <p:sldLayoutId id="2147484649" r:id="rId9"/>
    <p:sldLayoutId id="2147484650" r:id="rId10"/>
    <p:sldLayoutId id="2147484651" r:id="rId11"/>
  </p:sldLayoutIdLst>
  <p:transition spd="slow">
    <p:wipe dir="d"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4350" y="1719807"/>
            <a:ext cx="2744542" cy="34183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altLang="de-DE" sz="2700" b="1" i="1" dirty="0"/>
              <a:t>Recent development regarding SPC’s in France: the “avelumab” case</a:t>
            </a:r>
            <a:br>
              <a:rPr lang="en-US" altLang="de-DE" sz="2200" b="1" i="1" dirty="0"/>
            </a:br>
            <a:br>
              <a:rPr lang="en-US" altLang="de-DE" sz="2200" b="1" i="1" dirty="0"/>
            </a:br>
            <a:r>
              <a:rPr lang="en-US" altLang="de-DE" sz="2200" b="1" dirty="0"/>
              <a:t>(Paris Court of Appeal, May 25, 2022)</a:t>
            </a:r>
            <a:br>
              <a:rPr lang="en-US" altLang="de-DE" sz="2200" b="1" dirty="0"/>
            </a:br>
            <a:br>
              <a:rPr lang="en-US" altLang="de-DE" sz="2200" b="1" dirty="0"/>
            </a:br>
            <a:r>
              <a:rPr lang="en-US" altLang="de-DE" sz="2200" b="1" dirty="0"/>
              <a:t>MUNICH, OCTOBER 7, 2022</a:t>
            </a:r>
            <a:br>
              <a:rPr lang="en-US" altLang="de-DE" sz="1500" b="1" dirty="0"/>
            </a:br>
            <a:br>
              <a:rPr lang="en-US" altLang="de-DE" sz="1500" b="1" dirty="0"/>
            </a:br>
            <a:br>
              <a:rPr lang="en-US" altLang="de-DE" sz="1500" dirty="0"/>
            </a:br>
            <a:br>
              <a:rPr lang="en-US" altLang="de-DE" sz="1500" dirty="0"/>
            </a:br>
            <a:endParaRPr lang="en-US" altLang="de-DE" sz="1500" dirty="0"/>
          </a:p>
        </p:txBody>
      </p:sp>
      <p:sp>
        <p:nvSpPr>
          <p:cNvPr id="6148" name="Rectangle 2"/>
          <p:cNvSpPr txBox="1">
            <a:spLocks noChangeArrowheads="1"/>
          </p:cNvSpPr>
          <p:nvPr/>
        </p:nvSpPr>
        <p:spPr bwMode="auto">
          <a:xfrm>
            <a:off x="3441031" y="1278930"/>
            <a:ext cx="4888157" cy="34183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 "/>
              <a:defRPr sz="15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1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–"/>
              <a:defRPr sz="1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None/>
            </a:pPr>
            <a:r>
              <a:rPr lang="en-US" altLang="de-DE" sz="1800" dirty="0">
                <a:latin typeface="+mn-lt"/>
                <a:ea typeface="+mn-ea"/>
              </a:rPr>
              <a:t>Dr. Matthieu Dhenne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None/>
            </a:pPr>
            <a:r>
              <a:rPr lang="en-US" altLang="de-DE" sz="1800" dirty="0">
                <a:latin typeface="+mn-lt"/>
                <a:ea typeface="+mn-ea"/>
              </a:rPr>
              <a:t>Attorney-at-Law (Paris Bar)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None/>
            </a:pPr>
            <a:r>
              <a:rPr lang="en-US" altLang="de-DE" sz="1800" dirty="0">
                <a:latin typeface="+mn-lt"/>
                <a:ea typeface="+mn-ea"/>
              </a:rPr>
              <a:t>7 rue Commines</a:t>
            </a:r>
          </a:p>
          <a:p>
            <a:pPr eaLnBrk="1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None/>
            </a:pPr>
            <a:r>
              <a:rPr lang="en-US" altLang="de-DE" sz="1800" dirty="0">
                <a:latin typeface="+mn-lt"/>
                <a:ea typeface="+mn-ea"/>
              </a:rPr>
              <a:t>75003 PARIS</a:t>
            </a:r>
          </a:p>
          <a:p>
            <a:pPr indent="-384048" eaLnBrk="1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endParaRPr lang="en-US" altLang="de-DE" dirty="0">
              <a:latin typeface="+mn-lt"/>
              <a:ea typeface="+mn-ea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6349" y="1125259"/>
            <a:ext cx="695213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n-GB" sz="17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17 November 2017, application at the French PTO (INPI) for an SPC for </a:t>
            </a:r>
            <a:r>
              <a:rPr lang="en-GB" sz="17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avelumab </a:t>
            </a:r>
            <a:r>
              <a:rPr lang="en-GB" sz="17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based on </a:t>
            </a:r>
            <a:r>
              <a:rPr lang="en-GB" sz="17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patent EP1210424 (“EP’424”) and on marketing authorisation (MA) EU/1/17/1214</a:t>
            </a:r>
            <a:r>
              <a:rPr lang="en-GB" sz="17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granted on 20 September 2017 to Merck Europe B.V.</a:t>
            </a:r>
            <a:endParaRPr lang="fr-FR" sz="1700" dirty="0"/>
          </a:p>
        </p:txBody>
      </p:sp>
      <p:sp>
        <p:nvSpPr>
          <p:cNvPr id="5" name="ZoneTexte 4"/>
          <p:cNvSpPr txBox="1"/>
          <p:nvPr/>
        </p:nvSpPr>
        <p:spPr>
          <a:xfrm>
            <a:off x="779927" y="455112"/>
            <a:ext cx="4442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FACTS OF AVELUMAB CASE</a:t>
            </a:r>
          </a:p>
        </p:txBody>
      </p:sp>
      <p:sp>
        <p:nvSpPr>
          <p:cNvPr id="6" name="Rectangle 5"/>
          <p:cNvSpPr/>
          <p:nvPr/>
        </p:nvSpPr>
        <p:spPr>
          <a:xfrm>
            <a:off x="779927" y="3672695"/>
            <a:ext cx="6918554" cy="157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en-GB" sz="17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EP’424 essentially relates to PD-L1</a:t>
            </a:r>
            <a:r>
              <a:rPr lang="en-GB" sz="17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claimed as an isolated polypeptide (in claim 12). EP’424 also claims antibodies which selectively binds to PD-L1. </a:t>
            </a:r>
            <a:r>
              <a:rPr lang="en-GB" sz="17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However, avelumab is neither disclosed or claimed </a:t>
            </a:r>
            <a:r>
              <a:rPr lang="en-GB" sz="1700" b="1" u="sng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such</a:t>
            </a:r>
            <a:r>
              <a:rPr lang="en-GB" sz="17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EP’424</a:t>
            </a:r>
            <a:r>
              <a:rPr lang="en-GB" sz="17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endParaRPr lang="en-GB" sz="17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3138" y="2578596"/>
            <a:ext cx="6952132" cy="917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en-GB" sz="17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Avelumab is an </a:t>
            </a:r>
            <a:r>
              <a:rPr lang="en-GB" sz="17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anti-PD-L1 monoclonal antibody</a:t>
            </a:r>
            <a:r>
              <a:rPr lang="en-GB" sz="17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It is the active ingredient of </a:t>
            </a:r>
            <a:r>
              <a:rPr lang="en-GB" sz="17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Bavencio</a:t>
            </a:r>
            <a:r>
              <a:rPr lang="en-GB" sz="1700" b="1" baseline="300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®</a:t>
            </a:r>
            <a:r>
              <a:rPr lang="en-GB" sz="17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(Pfizer), which is </a:t>
            </a:r>
            <a:r>
              <a:rPr lang="en-GB" sz="17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indicated in the treatment of cancers</a:t>
            </a:r>
            <a:r>
              <a:rPr lang="en-GB" sz="17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6A5B9-144F-44E0-8C3E-46DCBEAE20EA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0C1E91-4E8C-3FA7-B9C4-0B703CC926A5}"/>
              </a:ext>
            </a:extLst>
          </p:cNvPr>
          <p:cNvSpPr/>
          <p:nvPr/>
        </p:nvSpPr>
        <p:spPr>
          <a:xfrm>
            <a:off x="779927" y="5371385"/>
            <a:ext cx="8115300" cy="5702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57150" indent="-285750" algn="just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Wingdings" pitchFamily="2" charset="2"/>
              <a:buChar char="Ø"/>
            </a:pPr>
            <a:endParaRPr lang="en-US" sz="1500" dirty="0">
              <a:latin typeface="+mn-lt"/>
              <a:ea typeface="+mn-ea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FDD825-E770-A0AF-C3D5-3CFFD71E49BD}"/>
              </a:ext>
            </a:extLst>
          </p:cNvPr>
          <p:cNvSpPr/>
          <p:nvPr/>
        </p:nvSpPr>
        <p:spPr>
          <a:xfrm>
            <a:off x="779927" y="5120123"/>
            <a:ext cx="6918554" cy="157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en-US" sz="1700" dirty="0">
                <a:latin typeface="Century Gothic" panose="020B0502020202020204" pitchFamily="34" charset="0"/>
                <a:ea typeface="+mn-ea"/>
              </a:rPr>
              <a:t>On 3 February 2021, the </a:t>
            </a:r>
            <a:r>
              <a:rPr lang="en-US" sz="1700" b="1" dirty="0">
                <a:latin typeface="Century Gothic" panose="020B0502020202020204" pitchFamily="34" charset="0"/>
                <a:ea typeface="+mn-ea"/>
              </a:rPr>
              <a:t>INPI refused the SPC according to Article 3(a) of EU SPC Regulation</a:t>
            </a:r>
            <a:r>
              <a:rPr lang="en-US" sz="1700" dirty="0">
                <a:latin typeface="Century Gothic" panose="020B0502020202020204" pitchFamily="34" charset="0"/>
                <a:ea typeface="+mn-ea"/>
              </a:rPr>
              <a:t> </a:t>
            </a:r>
            <a:r>
              <a:rPr lang="en-US" sz="1700" b="1" dirty="0">
                <a:latin typeface="Century Gothic" panose="020B0502020202020204" pitchFamily="34" charset="0"/>
                <a:ea typeface="+mn-ea"/>
              </a:rPr>
              <a:t>because avelumab was not specifically identifiable</a:t>
            </a:r>
            <a:r>
              <a:rPr lang="en-US" sz="1700" dirty="0">
                <a:latin typeface="Century Gothic" panose="020B0502020202020204" pitchFamily="34" charset="0"/>
                <a:ea typeface="+mn-ea"/>
              </a:rPr>
              <a:t>, in the light of all the information disclosed by that patent.</a:t>
            </a:r>
            <a:endParaRPr lang="fr-FR" sz="17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endParaRPr lang="en-GB" sz="17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734547"/>
      </p:ext>
    </p:ext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9927" y="453224"/>
            <a:ext cx="1479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MEDEVA</a:t>
            </a:r>
          </a:p>
        </p:txBody>
      </p:sp>
      <p:sp>
        <p:nvSpPr>
          <p:cNvPr id="6" name="Rectangle 5"/>
          <p:cNvSpPr/>
          <p:nvPr/>
        </p:nvSpPr>
        <p:spPr>
          <a:xfrm>
            <a:off x="779927" y="1252516"/>
            <a:ext cx="69521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Article 3 [of the EU SPC Regulation]</a:t>
            </a:r>
          </a:p>
          <a:p>
            <a:pPr algn="ctr"/>
            <a:r>
              <a:rPr lang="en-US" b="1" dirty="0">
                <a:latin typeface="Century Gothic" panose="020B0502020202020204" pitchFamily="34" charset="0"/>
              </a:rPr>
              <a:t> Conditions for obtaining a certificate</a:t>
            </a:r>
          </a:p>
          <a:p>
            <a:pPr algn="just"/>
            <a:endParaRPr lang="en-US" dirty="0">
              <a:latin typeface="Century Gothic" panose="020B0502020202020204" pitchFamily="34" charset="0"/>
            </a:endParaRPr>
          </a:p>
          <a:p>
            <a:pPr algn="just"/>
            <a:r>
              <a:rPr lang="en-US" dirty="0">
                <a:latin typeface="Century Gothic" panose="020B0502020202020204" pitchFamily="34" charset="0"/>
              </a:rPr>
              <a:t>“</a:t>
            </a:r>
            <a:r>
              <a:rPr lang="en-US" i="1" dirty="0">
                <a:latin typeface="Century Gothic" panose="020B0502020202020204" pitchFamily="34" charset="0"/>
              </a:rPr>
              <a:t>A certificate shall be granted if, in the Member State in which the application referred to in Article 7 is submitted and at the date of that application:</a:t>
            </a:r>
          </a:p>
          <a:p>
            <a:pPr algn="just"/>
            <a:r>
              <a:rPr lang="en-US" i="1" dirty="0">
                <a:latin typeface="Century Gothic" panose="020B0502020202020204" pitchFamily="34" charset="0"/>
              </a:rPr>
              <a:t>(a) the </a:t>
            </a:r>
            <a:r>
              <a:rPr lang="en-US" b="1" i="1" dirty="0">
                <a:latin typeface="Century Gothic" panose="020B0502020202020204" pitchFamily="34" charset="0"/>
              </a:rPr>
              <a:t>product is protected by a basic patent in force</a:t>
            </a:r>
            <a:r>
              <a:rPr lang="en-US" dirty="0">
                <a:latin typeface="Century Gothic" panose="020B0502020202020204" pitchFamily="34" charset="0"/>
              </a:rPr>
              <a:t>; […]”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779927" y="3882802"/>
            <a:ext cx="69521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>
                <a:latin typeface="Century Gothic" panose="020B0502020202020204" pitchFamily="34" charset="0"/>
              </a:rPr>
              <a:t>In its landmark </a:t>
            </a:r>
            <a:r>
              <a:rPr lang="en-GB" b="1" dirty="0">
                <a:latin typeface="Century Gothic" panose="020B0502020202020204" pitchFamily="34" charset="0"/>
              </a:rPr>
              <a:t>Medeva</a:t>
            </a:r>
            <a:r>
              <a:rPr lang="en-GB" dirty="0">
                <a:latin typeface="Century Gothic" panose="020B0502020202020204" pitchFamily="34" charset="0"/>
              </a:rPr>
              <a:t> decision (</a:t>
            </a:r>
            <a:r>
              <a:rPr lang="en-GB" b="1" dirty="0">
                <a:latin typeface="Century Gothic" panose="020B0502020202020204" pitchFamily="34" charset="0"/>
              </a:rPr>
              <a:t>C-322/10</a:t>
            </a:r>
            <a:r>
              <a:rPr lang="en-GB" dirty="0">
                <a:latin typeface="Century Gothic" panose="020B0502020202020204" pitchFamily="34" charset="0"/>
              </a:rPr>
              <a:t>) the Court of Justice of the European Union (CJEU) interpreted the term </a:t>
            </a:r>
            <a:r>
              <a:rPr lang="en-GB" b="1" dirty="0">
                <a:latin typeface="Century Gothic" panose="020B0502020202020204" pitchFamily="34" charset="0"/>
              </a:rPr>
              <a:t>“</a:t>
            </a:r>
            <a:r>
              <a:rPr lang="en-GB" b="1" i="1" dirty="0">
                <a:latin typeface="Century Gothic" panose="020B0502020202020204" pitchFamily="34" charset="0"/>
              </a:rPr>
              <a:t>protected</a:t>
            </a:r>
            <a:r>
              <a:rPr lang="en-GB" b="1" dirty="0">
                <a:latin typeface="Century Gothic" panose="020B0502020202020204" pitchFamily="34" charset="0"/>
              </a:rPr>
              <a:t>” </a:t>
            </a:r>
            <a:r>
              <a:rPr lang="en-GB" dirty="0">
                <a:latin typeface="Century Gothic" panose="020B0502020202020204" pitchFamily="34" charset="0"/>
              </a:rPr>
              <a:t>as meaning that </a:t>
            </a:r>
            <a:r>
              <a:rPr lang="en-US" b="1" dirty="0">
                <a:latin typeface="Century Gothic" panose="020B0502020202020204" pitchFamily="34" charset="0"/>
              </a:rPr>
              <a:t>active ingredients must be </a:t>
            </a:r>
            <a:r>
              <a:rPr lang="en-US" b="1" u="sng" dirty="0">
                <a:latin typeface="Century Gothic" panose="020B0502020202020204" pitchFamily="34" charset="0"/>
              </a:rPr>
              <a:t>specified</a:t>
            </a:r>
            <a:r>
              <a:rPr lang="en-US" b="1" dirty="0">
                <a:latin typeface="Century Gothic" panose="020B0502020202020204" pitchFamily="34" charset="0"/>
              </a:rPr>
              <a:t> in the wording of the claims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6A5B9-144F-44E0-8C3E-46DCBEAE20EA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7708452"/>
      </p:ext>
    </p:extLst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9927" y="453224"/>
            <a:ext cx="1571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ELI LILLY</a:t>
            </a:r>
          </a:p>
        </p:txBody>
      </p:sp>
      <p:sp>
        <p:nvSpPr>
          <p:cNvPr id="7" name="Rectangle 6"/>
          <p:cNvSpPr/>
          <p:nvPr/>
        </p:nvSpPr>
        <p:spPr>
          <a:xfrm>
            <a:off x="779927" y="1326529"/>
            <a:ext cx="69521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>
                <a:latin typeface="Century Gothic" panose="020B0502020202020204" pitchFamily="34" charset="0"/>
              </a:rPr>
              <a:t>In the later </a:t>
            </a:r>
            <a:r>
              <a:rPr lang="en-GB" b="1" dirty="0">
                <a:latin typeface="Century Gothic" panose="020B0502020202020204" pitchFamily="34" charset="0"/>
              </a:rPr>
              <a:t>Eli Lilly</a:t>
            </a:r>
            <a:r>
              <a:rPr lang="en-GB" dirty="0">
                <a:latin typeface="Century Gothic" panose="020B0502020202020204" pitchFamily="34" charset="0"/>
              </a:rPr>
              <a:t> decision (</a:t>
            </a:r>
            <a:r>
              <a:rPr lang="en-GB" b="1" dirty="0">
                <a:latin typeface="Century Gothic" panose="020B0502020202020204" pitchFamily="34" charset="0"/>
              </a:rPr>
              <a:t>C-493/12</a:t>
            </a:r>
            <a:r>
              <a:rPr lang="en-GB" dirty="0">
                <a:latin typeface="Century Gothic" panose="020B0502020202020204" pitchFamily="34" charset="0"/>
              </a:rPr>
              <a:t>), rendered on an antibody case.</a:t>
            </a:r>
          </a:p>
          <a:p>
            <a:pPr algn="just"/>
            <a:endParaRPr lang="en-GB" b="1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b="1" dirty="0">
                <a:latin typeface="Century Gothic" panose="020B0502020202020204" pitchFamily="34" charset="0"/>
              </a:rPr>
              <a:t>where the active ingredient is covered by </a:t>
            </a:r>
            <a:r>
              <a:rPr lang="en-US" b="1" u="sng" dirty="0">
                <a:latin typeface="Century Gothic" panose="020B0502020202020204" pitchFamily="34" charset="0"/>
              </a:rPr>
              <a:t>a functional formula in the claims</a:t>
            </a:r>
            <a:r>
              <a:rPr lang="en-US" b="1" dirty="0">
                <a:latin typeface="Century Gothic" panose="020B0502020202020204" pitchFamily="34" charset="0"/>
              </a:rPr>
              <a:t>, Article 3(a) does not preclude the grant of a supplementary protection certificate </a:t>
            </a:r>
            <a:r>
              <a:rPr lang="en-US" dirty="0">
                <a:latin typeface="Century Gothic" panose="020B0502020202020204" pitchFamily="34" charset="0"/>
              </a:rPr>
              <a:t>for that active ingredient;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latin typeface="Century Gothic" panose="020B0502020202020204" pitchFamily="34" charset="0"/>
              </a:rPr>
              <a:t>but on condition that </a:t>
            </a:r>
            <a:r>
              <a:rPr lang="en-US" b="1" dirty="0">
                <a:latin typeface="Century Gothic" panose="020B0502020202020204" pitchFamily="34" charset="0"/>
              </a:rPr>
              <a:t>the claims relate, </a:t>
            </a:r>
            <a:r>
              <a:rPr lang="en-US" b="1" u="sng" dirty="0">
                <a:latin typeface="Century Gothic" panose="020B0502020202020204" pitchFamily="34" charset="0"/>
              </a:rPr>
              <a:t>implicitly but necessarily and specifically</a:t>
            </a:r>
            <a:r>
              <a:rPr lang="en-US" b="1" dirty="0">
                <a:latin typeface="Century Gothic" panose="020B0502020202020204" pitchFamily="34" charset="0"/>
              </a:rPr>
              <a:t>, to the active ingredient in question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6A5B9-144F-44E0-8C3E-46DCBEAE20EA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2247064"/>
      </p:ext>
    </p:extLst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9927" y="453224"/>
            <a:ext cx="3035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ROYALTY PHARMA</a:t>
            </a:r>
          </a:p>
        </p:txBody>
      </p:sp>
      <p:sp>
        <p:nvSpPr>
          <p:cNvPr id="8" name="Rectangle 7"/>
          <p:cNvSpPr/>
          <p:nvPr/>
        </p:nvSpPr>
        <p:spPr>
          <a:xfrm>
            <a:off x="779927" y="1259574"/>
            <a:ext cx="69521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latin typeface="Century Gothic" panose="020B0502020202020204" pitchFamily="34" charset="0"/>
              </a:rPr>
              <a:t>More </a:t>
            </a:r>
            <a:r>
              <a:rPr lang="fr-FR" dirty="0" err="1">
                <a:latin typeface="Century Gothic" panose="020B0502020202020204" pitchFamily="34" charset="0"/>
              </a:rPr>
              <a:t>recently</a:t>
            </a:r>
            <a:r>
              <a:rPr lang="fr-FR" dirty="0">
                <a:latin typeface="Century Gothic" panose="020B0502020202020204" pitchFamily="34" charset="0"/>
              </a:rPr>
              <a:t>, in the </a:t>
            </a:r>
            <a:r>
              <a:rPr lang="fr-FR" b="1" dirty="0" err="1">
                <a:latin typeface="Century Gothic" panose="020B0502020202020204" pitchFamily="34" charset="0"/>
              </a:rPr>
              <a:t>Royalty</a:t>
            </a:r>
            <a:r>
              <a:rPr lang="fr-FR" b="1" dirty="0">
                <a:latin typeface="Century Gothic" panose="020B0502020202020204" pitchFamily="34" charset="0"/>
              </a:rPr>
              <a:t> Pharma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decision</a:t>
            </a:r>
            <a:r>
              <a:rPr lang="fr-FR" dirty="0">
                <a:latin typeface="Century Gothic" panose="020B0502020202020204" pitchFamily="34" charset="0"/>
              </a:rPr>
              <a:t> (</a:t>
            </a:r>
            <a:r>
              <a:rPr lang="fr-FR" b="1" dirty="0">
                <a:latin typeface="Century Gothic" panose="020B0502020202020204" pitchFamily="34" charset="0"/>
              </a:rPr>
              <a:t>C-650/17</a:t>
            </a:r>
            <a:r>
              <a:rPr lang="fr-FR" dirty="0">
                <a:latin typeface="Century Gothic" panose="020B0502020202020204" pitchFamily="34" charset="0"/>
              </a:rPr>
              <a:t>), </a:t>
            </a:r>
            <a:r>
              <a:rPr lang="fr-FR" dirty="0" err="1">
                <a:latin typeface="Century Gothic" panose="020B0502020202020204" pitchFamily="34" charset="0"/>
              </a:rPr>
              <a:t>rendered</a:t>
            </a:r>
            <a:r>
              <a:rPr lang="fr-FR" dirty="0">
                <a:latin typeface="Century Gothic" panose="020B0502020202020204" pitchFamily="34" charset="0"/>
              </a:rPr>
              <a:t> on a </a:t>
            </a:r>
            <a:r>
              <a:rPr lang="fr-FR" dirty="0" err="1">
                <a:latin typeface="Century Gothic" panose="020B0502020202020204" pitchFamily="34" charset="0"/>
              </a:rPr>
              <a:t>small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molecule</a:t>
            </a:r>
            <a:r>
              <a:rPr lang="fr-FR" dirty="0">
                <a:latin typeface="Century Gothic" panose="020B0502020202020204" pitchFamily="34" charset="0"/>
              </a:rPr>
              <a:t> case. </a:t>
            </a: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latin typeface="Century Gothic" panose="020B0502020202020204" pitchFamily="34" charset="0"/>
              </a:rPr>
              <a:t>A product is </a:t>
            </a:r>
            <a:r>
              <a:rPr lang="en-US" b="1" dirty="0">
                <a:latin typeface="Century Gothic" panose="020B0502020202020204" pitchFamily="34" charset="0"/>
              </a:rPr>
              <a:t>protected</a:t>
            </a:r>
            <a:r>
              <a:rPr lang="en-US" dirty="0">
                <a:latin typeface="Century Gothic" panose="020B0502020202020204" pitchFamily="34" charset="0"/>
              </a:rPr>
              <a:t> by a basic patent in </a:t>
            </a:r>
            <a:r>
              <a:rPr lang="en-US" b="1" dirty="0">
                <a:latin typeface="Century Gothic" panose="020B0502020202020204" pitchFamily="34" charset="0"/>
              </a:rPr>
              <a:t>force if it corresponds to a general functional definition used by one of the claims, provided that it is </a:t>
            </a:r>
            <a:r>
              <a:rPr lang="en-US" b="1" u="sng" dirty="0">
                <a:latin typeface="Century Gothic" panose="020B0502020202020204" pitchFamily="34" charset="0"/>
              </a:rPr>
              <a:t>specifically identifiable</a:t>
            </a:r>
            <a:r>
              <a:rPr lang="en-US" dirty="0">
                <a:latin typeface="Century Gothic" panose="020B0502020202020204" pitchFamily="34" charset="0"/>
              </a:rPr>
              <a:t>, in the light of all the information disclosed by that patent, by a person skilled in the art, based on that person’s general knowledge.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latin typeface="Century Gothic" panose="020B0502020202020204" pitchFamily="34" charset="0"/>
              </a:rPr>
              <a:t>In contrast, product is </a:t>
            </a:r>
            <a:r>
              <a:rPr lang="en-US" b="1" dirty="0">
                <a:latin typeface="Century Gothic" panose="020B0502020202020204" pitchFamily="34" charset="0"/>
              </a:rPr>
              <a:t>not</a:t>
            </a:r>
            <a:r>
              <a:rPr lang="en-US" dirty="0">
                <a:latin typeface="Century Gothic" panose="020B0502020202020204" pitchFamily="34" charset="0"/>
              </a:rPr>
              <a:t> protected by a basic patent in force if, although it is covered by the functional definition given, it was developed </a:t>
            </a:r>
            <a:r>
              <a:rPr lang="en-US" b="1" dirty="0">
                <a:latin typeface="Century Gothic" panose="020B0502020202020204" pitchFamily="34" charset="0"/>
              </a:rPr>
              <a:t>after the filing date</a:t>
            </a:r>
            <a:r>
              <a:rPr lang="en-US" dirty="0">
                <a:latin typeface="Century Gothic" panose="020B0502020202020204" pitchFamily="34" charset="0"/>
              </a:rPr>
              <a:t> of the application for the basic patent, following an </a:t>
            </a:r>
            <a:r>
              <a:rPr lang="en-US" b="1" u="sng" dirty="0">
                <a:latin typeface="Century Gothic" panose="020B0502020202020204" pitchFamily="34" charset="0"/>
              </a:rPr>
              <a:t>independent inventive step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6A5B9-144F-44E0-8C3E-46DCBEAE20EA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3275171"/>
      </p:ext>
    </p:extLst>
  </p:cSld>
  <p:clrMapOvr>
    <a:masterClrMapping/>
  </p:clrMapOvr>
  <p:transition spd="slow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9927" y="453224"/>
            <a:ext cx="5366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PREVIOUS FRENCH CASE LAW 1/2</a:t>
            </a:r>
          </a:p>
        </p:txBody>
      </p:sp>
      <p:sp>
        <p:nvSpPr>
          <p:cNvPr id="8" name="Rectangle 7"/>
          <p:cNvSpPr/>
          <p:nvPr/>
        </p:nvSpPr>
        <p:spPr>
          <a:xfrm>
            <a:off x="779927" y="1043479"/>
            <a:ext cx="69521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latin typeface="Century Gothic" panose="020B0502020202020204" pitchFamily="34" charset="0"/>
              </a:rPr>
              <a:t>In a case close to the </a:t>
            </a:r>
            <a:r>
              <a:rPr lang="fr-FR" dirty="0" err="1">
                <a:latin typeface="Century Gothic" panose="020B0502020202020204" pitchFamily="34" charset="0"/>
              </a:rPr>
              <a:t>avelumab</a:t>
            </a:r>
            <a:r>
              <a:rPr lang="fr-FR" dirty="0">
                <a:latin typeface="Century Gothic" panose="020B0502020202020204" pitchFamily="34" charset="0"/>
              </a:rPr>
              <a:t> case, the Paris Court of </a:t>
            </a:r>
            <a:r>
              <a:rPr lang="fr-FR" dirty="0" err="1">
                <a:latin typeface="Century Gothic" panose="020B0502020202020204" pitchFamily="34" charset="0"/>
              </a:rPr>
              <a:t>Appeal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applied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b="1" dirty="0" err="1">
                <a:latin typeface="Century Gothic" panose="020B0502020202020204" pitchFamily="34" charset="0"/>
              </a:rPr>
              <a:t>Royalty</a:t>
            </a:r>
            <a:r>
              <a:rPr lang="fr-FR" b="1" dirty="0">
                <a:latin typeface="Century Gothic" panose="020B0502020202020204" pitchFamily="34" charset="0"/>
              </a:rPr>
              <a:t> Pharma </a:t>
            </a:r>
            <a:r>
              <a:rPr lang="fr-FR" dirty="0">
                <a:latin typeface="Century Gothic" panose="020B0502020202020204" pitchFamily="34" charset="0"/>
              </a:rPr>
              <a:t>in a </a:t>
            </a:r>
            <a:r>
              <a:rPr lang="fr-FR" dirty="0" err="1">
                <a:latin typeface="Century Gothic" panose="020B0502020202020204" pitchFamily="34" charset="0"/>
              </a:rPr>
              <a:t>decision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dated</a:t>
            </a:r>
            <a:r>
              <a:rPr lang="fr-FR" dirty="0">
                <a:latin typeface="Century Gothic" panose="020B0502020202020204" pitchFamily="34" charset="0"/>
              </a:rPr>
              <a:t>  </a:t>
            </a:r>
            <a:r>
              <a:rPr lang="fr-FR" b="1" dirty="0" err="1">
                <a:latin typeface="Century Gothic" panose="020B0502020202020204" pitchFamily="34" charset="0"/>
              </a:rPr>
              <a:t>January</a:t>
            </a:r>
            <a:r>
              <a:rPr lang="fr-FR" b="1" dirty="0">
                <a:latin typeface="Century Gothic" panose="020B0502020202020204" pitchFamily="34" charset="0"/>
              </a:rPr>
              <a:t> 19, 2021</a:t>
            </a:r>
            <a:r>
              <a:rPr lang="fr-FR" dirty="0">
                <a:latin typeface="Century Gothic" panose="020B0502020202020204" pitchFamily="34" charset="0"/>
              </a:rPr>
              <a:t>.</a:t>
            </a:r>
            <a:endParaRPr lang="en-US" dirty="0">
              <a:latin typeface="Century Gothic" panose="020B0502020202020204" pitchFamily="34" charset="0"/>
            </a:endParaRP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79927" y="2153867"/>
            <a:ext cx="68311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latin typeface="Century Gothic" panose="020B0502020202020204" pitchFamily="34" charset="0"/>
              </a:rPr>
              <a:t>SPC application FR15C0088 was filed on December 15, 2015, on the basis of (</a:t>
            </a:r>
            <a:r>
              <a:rPr lang="en-US" dirty="0" err="1">
                <a:latin typeface="Century Gothic" panose="020B0502020202020204" pitchFamily="34" charset="0"/>
              </a:rPr>
              <a:t>i</a:t>
            </a:r>
            <a:r>
              <a:rPr lang="en-US" dirty="0">
                <a:latin typeface="Century Gothic" panose="020B0502020202020204" pitchFamily="34" charset="0"/>
              </a:rPr>
              <a:t>) European patent </a:t>
            </a:r>
            <a:r>
              <a:rPr lang="en-US" b="1" dirty="0">
                <a:latin typeface="Century Gothic" panose="020B0502020202020204" pitchFamily="34" charset="0"/>
              </a:rPr>
              <a:t>EP1537878 (EP’878) patent </a:t>
            </a:r>
            <a:r>
              <a:rPr lang="en-US" dirty="0">
                <a:latin typeface="Century Gothic" panose="020B0502020202020204" pitchFamily="34" charset="0"/>
              </a:rPr>
              <a:t>and of (ii) a </a:t>
            </a:r>
            <a:r>
              <a:rPr lang="en-US" b="1" dirty="0">
                <a:latin typeface="Century Gothic" panose="020B0502020202020204" pitchFamily="34" charset="0"/>
              </a:rPr>
              <a:t>marketing authorization EU/1/15/1014 </a:t>
            </a:r>
            <a:r>
              <a:rPr lang="en-US" dirty="0">
                <a:latin typeface="Century Gothic" panose="020B0502020202020204" pitchFamily="34" charset="0"/>
              </a:rPr>
              <a:t>in the name of Bristol-Myers Squibb Pharma EEIG). 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latin typeface="Century Gothic" panose="020B0502020202020204" pitchFamily="34" charset="0"/>
              </a:rPr>
              <a:t>The product forming the subject-matter of the SPC is </a:t>
            </a:r>
            <a:r>
              <a:rPr lang="en-US" b="1" dirty="0" err="1">
                <a:latin typeface="Century Gothic" panose="020B0502020202020204" pitchFamily="34" charset="0"/>
              </a:rPr>
              <a:t>nivolumab</a:t>
            </a:r>
            <a:r>
              <a:rPr lang="en-US" dirty="0">
                <a:latin typeface="Century Gothic" panose="020B0502020202020204" pitchFamily="34" charset="0"/>
              </a:rPr>
              <a:t> (</a:t>
            </a:r>
            <a:r>
              <a:rPr lang="en-US" b="1" dirty="0" err="1">
                <a:latin typeface="Century Gothic" panose="020B0502020202020204" pitchFamily="34" charset="0"/>
              </a:rPr>
              <a:t>Opdivo</a:t>
            </a:r>
            <a:r>
              <a:rPr lang="en-US" b="1" baseline="30000" dirty="0">
                <a:latin typeface="Century Gothic" panose="020B0502020202020204" pitchFamily="34" charset="0"/>
              </a:rPr>
              <a:t>®</a:t>
            </a:r>
            <a:r>
              <a:rPr lang="en-US" dirty="0">
                <a:latin typeface="Century Gothic" panose="020B0502020202020204" pitchFamily="34" charset="0"/>
              </a:rPr>
              <a:t>), a </a:t>
            </a:r>
            <a:r>
              <a:rPr lang="en-US" b="1" dirty="0">
                <a:latin typeface="Century Gothic" panose="020B0502020202020204" pitchFamily="34" charset="0"/>
              </a:rPr>
              <a:t>human monoclonal antibody which blocks the PD-1 receptor and is indicated in the treatment of certain cancers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latin typeface="Century Gothic" panose="020B0502020202020204" pitchFamily="34" charset="0"/>
              </a:rPr>
              <a:t>The EP’878 patent </a:t>
            </a:r>
            <a:r>
              <a:rPr lang="en-US" b="1" dirty="0">
                <a:latin typeface="Century Gothic" panose="020B0502020202020204" pitchFamily="34" charset="0"/>
              </a:rPr>
              <a:t>claims an anti-PD-1 antibody which inhibits the immunosuppressive signal of PD-1 </a:t>
            </a:r>
            <a:r>
              <a:rPr lang="en-US" dirty="0">
                <a:latin typeface="Century Gothic" panose="020B0502020202020204" pitchFamily="34" charset="0"/>
              </a:rPr>
              <a:t>for the use in cancer treatment. </a:t>
            </a:r>
            <a:r>
              <a:rPr lang="en-US" b="1" dirty="0" err="1">
                <a:latin typeface="Century Gothic" panose="020B0502020202020204" pitchFamily="34" charset="0"/>
              </a:rPr>
              <a:t>Nivolumab</a:t>
            </a:r>
            <a:r>
              <a:rPr lang="en-US" b="1" dirty="0">
                <a:latin typeface="Century Gothic" panose="020B0502020202020204" pitchFamily="34" charset="0"/>
              </a:rPr>
              <a:t> is not disclosed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6A5B9-144F-44E0-8C3E-46DCBEAE20EA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285666"/>
      </p:ext>
    </p:extLst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9927" y="453224"/>
            <a:ext cx="5366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PREVIOUS FRENCH CASE LAW 2/2</a:t>
            </a:r>
          </a:p>
        </p:txBody>
      </p:sp>
      <p:sp>
        <p:nvSpPr>
          <p:cNvPr id="8" name="Rectangle 7"/>
          <p:cNvSpPr/>
          <p:nvPr/>
        </p:nvSpPr>
        <p:spPr>
          <a:xfrm>
            <a:off x="779927" y="1016622"/>
            <a:ext cx="69521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latin typeface="Century Gothic" panose="020B0502020202020204" pitchFamily="34" charset="0"/>
              </a:rPr>
              <a:t>The INPI </a:t>
            </a:r>
            <a:r>
              <a:rPr lang="fr-FR" dirty="0" err="1">
                <a:latin typeface="Century Gothic" panose="020B0502020202020204" pitchFamily="34" charset="0"/>
              </a:rPr>
              <a:t>refused</a:t>
            </a:r>
            <a:r>
              <a:rPr lang="fr-FR" dirty="0">
                <a:latin typeface="Century Gothic" panose="020B0502020202020204" pitchFamily="34" charset="0"/>
              </a:rPr>
              <a:t> the SPC </a:t>
            </a:r>
            <a:r>
              <a:rPr lang="fr-FR" dirty="0" err="1">
                <a:latin typeface="Century Gothic" panose="020B0502020202020204" pitchFamily="34" charset="0"/>
              </a:rPr>
              <a:t>because</a:t>
            </a:r>
            <a:r>
              <a:rPr lang="fr-FR" dirty="0">
                <a:latin typeface="Century Gothic" panose="020B0502020202020204" pitchFamily="34" charset="0"/>
              </a:rPr>
              <a:t>:</a:t>
            </a: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latin typeface="Century Gothic" panose="020B0502020202020204" pitchFamily="34" charset="0"/>
              </a:rPr>
              <a:t>while claim 3 did “</a:t>
            </a:r>
            <a:r>
              <a:rPr lang="en-US" b="1" dirty="0">
                <a:latin typeface="Century Gothic" panose="020B0502020202020204" pitchFamily="34" charset="0"/>
              </a:rPr>
              <a:t>implicitly</a:t>
            </a:r>
            <a:r>
              <a:rPr lang="en-US" dirty="0">
                <a:latin typeface="Century Gothic" panose="020B0502020202020204" pitchFamily="34" charset="0"/>
              </a:rPr>
              <a:t>” cover nivolumab, it could not be interpreted in the light of the description of the basic patent as relating “</a:t>
            </a:r>
            <a:r>
              <a:rPr lang="en-US" b="1" dirty="0">
                <a:latin typeface="Century Gothic" panose="020B0502020202020204" pitchFamily="34" charset="0"/>
              </a:rPr>
              <a:t>necessarily</a:t>
            </a:r>
            <a:r>
              <a:rPr lang="en-US" dirty="0">
                <a:latin typeface="Century Gothic" panose="020B0502020202020204" pitchFamily="34" charset="0"/>
              </a:rPr>
              <a:t>” and “</a:t>
            </a:r>
            <a:r>
              <a:rPr lang="en-US" b="1" dirty="0">
                <a:latin typeface="Century Gothic" panose="020B0502020202020204" pitchFamily="34" charset="0"/>
              </a:rPr>
              <a:t>specifically</a:t>
            </a:r>
            <a:r>
              <a:rPr lang="en-US" dirty="0">
                <a:latin typeface="Century Gothic" panose="020B0502020202020204" pitchFamily="34" charset="0"/>
              </a:rPr>
              <a:t>” to this active ingredient within the meaning of the judgement of the CJEU in case C‑493/12 (Eli Lilly)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latin typeface="Century Gothic" panose="020B0502020202020204" pitchFamily="34" charset="0"/>
              </a:rPr>
              <a:t>as the description of the patent did not contain any indication, such as a concrete embodiment or any other teaching allowing to specifically </a:t>
            </a:r>
            <a:r>
              <a:rPr lang="en-US" b="1" dirty="0" err="1">
                <a:latin typeface="Century Gothic" panose="020B0502020202020204" pitchFamily="34" charset="0"/>
              </a:rPr>
              <a:t>individualise</a:t>
            </a:r>
            <a:r>
              <a:rPr lang="en-US" dirty="0">
                <a:latin typeface="Century Gothic" panose="020B0502020202020204" pitchFamily="34" charset="0"/>
              </a:rPr>
              <a:t> nivolumab.</a:t>
            </a:r>
            <a:r>
              <a:rPr lang="fr-FR" dirty="0">
                <a:latin typeface="Century Gothic" panose="020B0502020202020204" pitchFamily="34" charset="0"/>
              </a:rPr>
              <a:t> The Paris Court of </a:t>
            </a:r>
            <a:r>
              <a:rPr lang="fr-FR" dirty="0" err="1">
                <a:latin typeface="Century Gothic" panose="020B0502020202020204" pitchFamily="34" charset="0"/>
              </a:rPr>
              <a:t>Appeal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confirmed</a:t>
            </a:r>
            <a:r>
              <a:rPr lang="fr-FR" dirty="0">
                <a:latin typeface="Century Gothic" panose="020B0502020202020204" pitchFamily="34" charset="0"/>
              </a:rPr>
              <a:t> the </a:t>
            </a:r>
            <a:r>
              <a:rPr lang="fr-FR" dirty="0" err="1">
                <a:latin typeface="Century Gothic" panose="020B0502020202020204" pitchFamily="34" charset="0"/>
              </a:rPr>
              <a:t>refusal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n-US" dirty="0">
              <a:latin typeface="Century Gothic" panose="020B0502020202020204" pitchFamily="34" charset="0"/>
            </a:endParaRP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9927" y="3856219"/>
            <a:ext cx="69521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>
              <a:latin typeface="Century Gothic" panose="020B0502020202020204" pitchFamily="34" charset="0"/>
            </a:endParaRPr>
          </a:p>
          <a:p>
            <a:pPr algn="just"/>
            <a:endParaRPr lang="en-US" dirty="0">
              <a:latin typeface="Century Gothic" panose="020B0502020202020204" pitchFamily="34" charset="0"/>
            </a:endParaRPr>
          </a:p>
          <a:p>
            <a:pPr algn="just"/>
            <a:endParaRPr lang="en-US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>
                <a:latin typeface="Century Gothic" panose="020B0502020202020204" pitchFamily="34" charset="0"/>
              </a:rPr>
              <a:t>The Cour d’appel notably considered that the fact that 3 years were necessary to file the later EP’336 patent which specifically relates to nivolumab was a sound indication that an </a:t>
            </a:r>
            <a:r>
              <a:rPr lang="en-US" b="1" dirty="0">
                <a:latin typeface="Century Gothic" panose="020B0502020202020204" pitchFamily="34" charset="0"/>
              </a:rPr>
              <a:t>independent inventive step</a:t>
            </a:r>
            <a:r>
              <a:rPr lang="en-US" dirty="0">
                <a:latin typeface="Century Gothic" panose="020B0502020202020204" pitchFamily="34" charset="0"/>
              </a:rPr>
              <a:t> was needed from the EP’878 patent to arrive at nivolumab.</a:t>
            </a:r>
          </a:p>
          <a:p>
            <a:pPr algn="just"/>
            <a:endParaRPr lang="en-US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endParaRPr lang="en-US" dirty="0">
              <a:latin typeface="Century Gothic" panose="020B0502020202020204" pitchFamily="34" charset="0"/>
            </a:endParaRP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6A5B9-144F-44E0-8C3E-46DCBEAE20EA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3823276"/>
      </p:ext>
    </p:extLst>
  </p:cSld>
  <p:clrMapOvr>
    <a:masterClrMapping/>
  </p:clrMapOvr>
  <p:transition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9927" y="453224"/>
            <a:ext cx="4494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NEW FRENCH CASE LAW 1/2</a:t>
            </a:r>
          </a:p>
        </p:txBody>
      </p:sp>
      <p:sp>
        <p:nvSpPr>
          <p:cNvPr id="8" name="Rectangle 7"/>
          <p:cNvSpPr/>
          <p:nvPr/>
        </p:nvSpPr>
        <p:spPr>
          <a:xfrm>
            <a:off x="779927" y="1223361"/>
            <a:ext cx="69521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latin typeface="Century Gothic" panose="020B0502020202020204" pitchFamily="34" charset="0"/>
              </a:rPr>
              <a:t>In the </a:t>
            </a:r>
            <a:r>
              <a:rPr lang="fr-FR" dirty="0" err="1">
                <a:latin typeface="Century Gothic" panose="020B0502020202020204" pitchFamily="34" charset="0"/>
              </a:rPr>
              <a:t>present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b="1" dirty="0" err="1">
                <a:latin typeface="Century Gothic" panose="020B0502020202020204" pitchFamily="34" charset="0"/>
              </a:rPr>
              <a:t>avelumab</a:t>
            </a:r>
            <a:r>
              <a:rPr lang="fr-FR" b="1" dirty="0">
                <a:latin typeface="Century Gothic" panose="020B0502020202020204" pitchFamily="34" charset="0"/>
              </a:rPr>
              <a:t> case</a:t>
            </a:r>
            <a:r>
              <a:rPr lang="fr-FR" dirty="0">
                <a:latin typeface="Century Gothic" panose="020B0502020202020204" pitchFamily="34" charset="0"/>
              </a:rPr>
              <a:t>, on </a:t>
            </a:r>
            <a:r>
              <a:rPr lang="fr-FR" b="1" dirty="0">
                <a:latin typeface="Century Gothic" panose="020B0502020202020204" pitchFamily="34" charset="0"/>
              </a:rPr>
              <a:t>May 25, 2022</a:t>
            </a:r>
            <a:r>
              <a:rPr lang="fr-FR" dirty="0">
                <a:latin typeface="Century Gothic" panose="020B0502020202020204" pitchFamily="34" charset="0"/>
              </a:rPr>
              <a:t>, the Paris Court of </a:t>
            </a:r>
            <a:r>
              <a:rPr lang="fr-FR" dirty="0" err="1">
                <a:latin typeface="Century Gothic" panose="020B0502020202020204" pitchFamily="34" charset="0"/>
              </a:rPr>
              <a:t>Appeal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b="1" dirty="0" err="1">
                <a:latin typeface="Century Gothic" panose="020B0502020202020204" pitchFamily="34" charset="0"/>
              </a:rPr>
              <a:t>reversed</a:t>
            </a:r>
            <a:r>
              <a:rPr lang="fr-FR" dirty="0">
                <a:latin typeface="Century Gothic" panose="020B0502020202020204" pitchFamily="34" charset="0"/>
              </a:rPr>
              <a:t> the </a:t>
            </a:r>
            <a:r>
              <a:rPr lang="fr-FR" dirty="0" err="1">
                <a:latin typeface="Century Gothic" panose="020B0502020202020204" pitchFamily="34" charset="0"/>
              </a:rPr>
              <a:t>decision</a:t>
            </a:r>
            <a:r>
              <a:rPr lang="fr-FR" dirty="0">
                <a:latin typeface="Century Gothic" panose="020B0502020202020204" pitchFamily="34" charset="0"/>
              </a:rPr>
              <a:t> of the INPI.</a:t>
            </a: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fr-FR" b="1" dirty="0">
                <a:latin typeface="Century Gothic" panose="020B0502020202020204" pitchFamily="34" charset="0"/>
              </a:rPr>
              <a:t>This </a:t>
            </a:r>
            <a:r>
              <a:rPr lang="fr-FR" b="1" dirty="0" err="1">
                <a:latin typeface="Century Gothic" panose="020B0502020202020204" pitchFamily="34" charset="0"/>
              </a:rPr>
              <a:t>is</a:t>
            </a:r>
            <a:r>
              <a:rPr lang="fr-FR" b="1" dirty="0">
                <a:latin typeface="Century Gothic" panose="020B0502020202020204" pitchFamily="34" charset="0"/>
              </a:rPr>
              <a:t> a </a:t>
            </a:r>
            <a:r>
              <a:rPr lang="fr-FR" b="1" dirty="0" err="1">
                <a:latin typeface="Century Gothic" panose="020B0502020202020204" pitchFamily="34" charset="0"/>
              </a:rPr>
              <a:t>feat</a:t>
            </a:r>
            <a:r>
              <a:rPr lang="fr-FR" b="1" dirty="0">
                <a:latin typeface="Century Gothic" panose="020B0502020202020204" pitchFamily="34" charset="0"/>
              </a:rPr>
              <a:t> in </a:t>
            </a:r>
            <a:r>
              <a:rPr lang="fr-FR" b="1" dirty="0" err="1">
                <a:latin typeface="Century Gothic" panose="020B0502020202020204" pitchFamily="34" charset="0"/>
              </a:rPr>
              <a:t>itself</a:t>
            </a:r>
            <a:r>
              <a:rPr lang="fr-FR" b="1" dirty="0">
                <a:latin typeface="Century Gothic" panose="020B0502020202020204" pitchFamily="34" charset="0"/>
              </a:rPr>
              <a:t>, as in SPC </a:t>
            </a:r>
            <a:r>
              <a:rPr lang="fr-FR" b="1" dirty="0" err="1">
                <a:latin typeface="Century Gothic" panose="020B0502020202020204" pitchFamily="34" charset="0"/>
              </a:rPr>
              <a:t>matters</a:t>
            </a:r>
            <a:r>
              <a:rPr lang="fr-FR" b="1" dirty="0">
                <a:latin typeface="Century Gothic" panose="020B0502020202020204" pitchFamily="34" charset="0"/>
              </a:rPr>
              <a:t> the Paris Cour d’appel </a:t>
            </a:r>
            <a:r>
              <a:rPr lang="fr-FR" b="1" dirty="0" err="1">
                <a:latin typeface="Century Gothic" panose="020B0502020202020204" pitchFamily="34" charset="0"/>
              </a:rPr>
              <a:t>usually</a:t>
            </a:r>
            <a:r>
              <a:rPr lang="fr-FR" b="1" dirty="0">
                <a:latin typeface="Century Gothic" panose="020B0502020202020204" pitchFamily="34" charset="0"/>
              </a:rPr>
              <a:t> </a:t>
            </a:r>
            <a:r>
              <a:rPr lang="fr-FR" b="1" dirty="0" err="1">
                <a:latin typeface="Century Gothic" panose="020B0502020202020204" pitchFamily="34" charset="0"/>
              </a:rPr>
              <a:t>sides</a:t>
            </a:r>
            <a:r>
              <a:rPr lang="fr-FR" b="1" dirty="0">
                <a:latin typeface="Century Gothic" panose="020B0502020202020204" pitchFamily="34" charset="0"/>
              </a:rPr>
              <a:t> </a:t>
            </a:r>
            <a:r>
              <a:rPr lang="fr-FR" b="1" dirty="0" err="1">
                <a:latin typeface="Century Gothic" panose="020B0502020202020204" pitchFamily="34" charset="0"/>
              </a:rPr>
              <a:t>with</a:t>
            </a:r>
            <a:r>
              <a:rPr lang="fr-FR" b="1" dirty="0">
                <a:latin typeface="Century Gothic" panose="020B0502020202020204" pitchFamily="34" charset="0"/>
              </a:rPr>
              <a:t> the INPI (11 times out of 11 of the </a:t>
            </a:r>
            <a:r>
              <a:rPr lang="fr-FR" b="1" dirty="0" err="1">
                <a:latin typeface="Century Gothic" panose="020B0502020202020204" pitchFamily="34" charset="0"/>
              </a:rPr>
              <a:t>previous</a:t>
            </a:r>
            <a:r>
              <a:rPr lang="fr-FR" b="1" dirty="0">
                <a:latin typeface="Century Gothic" panose="020B0502020202020204" pitchFamily="34" charset="0"/>
              </a:rPr>
              <a:t> cases </a:t>
            </a:r>
            <a:r>
              <a:rPr lang="fr-FR" b="1" dirty="0" err="1">
                <a:latin typeface="Century Gothic" panose="020B0502020202020204" pitchFamily="34" charset="0"/>
              </a:rPr>
              <a:t>we</a:t>
            </a:r>
            <a:r>
              <a:rPr lang="fr-FR" b="1" dirty="0">
                <a:latin typeface="Century Gothic" panose="020B0502020202020204" pitchFamily="34" charset="0"/>
              </a:rPr>
              <a:t> </a:t>
            </a:r>
            <a:r>
              <a:rPr lang="fr-FR" b="1" dirty="0" err="1">
                <a:latin typeface="Century Gothic" panose="020B0502020202020204" pitchFamily="34" charset="0"/>
              </a:rPr>
              <a:t>followed</a:t>
            </a:r>
            <a:r>
              <a:rPr lang="fr-FR" b="1" dirty="0">
                <a:latin typeface="Century Gothic" panose="020B0502020202020204" pitchFamily="34" charset="0"/>
              </a:rPr>
              <a:t>).</a:t>
            </a: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fr-FR" dirty="0" err="1">
                <a:latin typeface="Century Gothic" panose="020B0502020202020204" pitchFamily="34" charset="0"/>
              </a:rPr>
              <a:t>Applying</a:t>
            </a:r>
            <a:r>
              <a:rPr lang="fr-FR" dirty="0">
                <a:latin typeface="Century Gothic" panose="020B0502020202020204" pitchFamily="34" charset="0"/>
              </a:rPr>
              <a:t> the practice of the EPO, the Cour d’appel </a:t>
            </a:r>
            <a:r>
              <a:rPr lang="fr-FR" dirty="0" err="1">
                <a:latin typeface="Century Gothic" panose="020B0502020202020204" pitchFamily="34" charset="0"/>
              </a:rPr>
              <a:t>considered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that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en-US" b="1" dirty="0">
                <a:latin typeface="Century Gothic" panose="020B0502020202020204" pitchFamily="34" charset="0"/>
              </a:rPr>
              <a:t>methods for the generation and identification of an antibody directed against a given antigen are routine techniques</a:t>
            </a:r>
            <a:r>
              <a:rPr lang="en-US" dirty="0">
                <a:latin typeface="Century Gothic" panose="020B0502020202020204" pitchFamily="34" charset="0"/>
              </a:rPr>
              <a:t>, consequently, when the antigen is already known, </a:t>
            </a:r>
            <a:r>
              <a:rPr lang="en-US" b="1" dirty="0">
                <a:latin typeface="Century Gothic" panose="020B0502020202020204" pitchFamily="34" charset="0"/>
              </a:rPr>
              <a:t>the discovery of an antibody that binds to this antigen does not involve an inventive step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6A5B9-144F-44E0-8C3E-46DCBEAE20EA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354606"/>
      </p:ext>
    </p:extLst>
  </p:cSld>
  <p:clrMapOvr>
    <a:masterClrMapping/>
  </p:clrMapOvr>
  <p:transition spd="slow"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79927" y="453224"/>
            <a:ext cx="4494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NEW FRENCH CASE LAW 2/2</a:t>
            </a:r>
          </a:p>
        </p:txBody>
      </p:sp>
      <p:sp>
        <p:nvSpPr>
          <p:cNvPr id="8" name="Rectangle 7"/>
          <p:cNvSpPr/>
          <p:nvPr/>
        </p:nvSpPr>
        <p:spPr>
          <a:xfrm>
            <a:off x="779927" y="1322150"/>
            <a:ext cx="69521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fr-FR" dirty="0">
                <a:latin typeface="Century Gothic" panose="020B0502020202020204" pitchFamily="34" charset="0"/>
              </a:rPr>
              <a:t>For the Court of </a:t>
            </a:r>
            <a:r>
              <a:rPr lang="fr-FR" dirty="0" err="1">
                <a:latin typeface="Century Gothic" panose="020B0502020202020204" pitchFamily="34" charset="0"/>
              </a:rPr>
              <a:t>Appeal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the human monoclonal antibody avelumab was </a:t>
            </a:r>
            <a:r>
              <a:rPr lang="en-US" b="1" dirty="0">
                <a:latin typeface="Century Gothic" panose="020B0502020202020204" pitchFamily="34" charset="0"/>
              </a:rPr>
              <a:t>specifically identifiable</a:t>
            </a:r>
            <a:r>
              <a:rPr lang="en-US" dirty="0">
                <a:latin typeface="Century Gothic" panose="020B0502020202020204" pitchFamily="34" charset="0"/>
              </a:rPr>
              <a:t> in light of EP’424 patent by a </a:t>
            </a:r>
            <a:r>
              <a:rPr lang="en-US" b="1" dirty="0">
                <a:latin typeface="Century Gothic" panose="020B0502020202020204" pitchFamily="34" charset="0"/>
              </a:rPr>
              <a:t>person skilled in the art, using known and mastered routine tests, which can be long and tedious, but do not result in an autonomous inventive step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9927" y="3201651"/>
            <a:ext cx="69521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F"/>
            </a:pPr>
            <a:r>
              <a:rPr lang="fr-FR" dirty="0">
                <a:latin typeface="Century Gothic" panose="020B0502020202020204" pitchFamily="34" charset="0"/>
              </a:rPr>
              <a:t>The </a:t>
            </a:r>
            <a:r>
              <a:rPr lang="fr-FR" dirty="0" err="1">
                <a:latin typeface="Century Gothic" panose="020B0502020202020204" pitchFamily="34" charset="0"/>
              </a:rPr>
              <a:t>interpretation</a:t>
            </a:r>
            <a:r>
              <a:rPr lang="fr-FR" dirty="0">
                <a:latin typeface="Century Gothic" panose="020B0502020202020204" pitchFamily="34" charset="0"/>
              </a:rPr>
              <a:t> of the </a:t>
            </a:r>
            <a:r>
              <a:rPr lang="fr-FR" dirty="0" err="1">
                <a:latin typeface="Century Gothic" panose="020B0502020202020204" pitchFamily="34" charset="0"/>
              </a:rPr>
              <a:t>Royalty</a:t>
            </a:r>
            <a:r>
              <a:rPr lang="fr-FR" dirty="0">
                <a:latin typeface="Century Gothic" panose="020B0502020202020204" pitchFamily="34" charset="0"/>
              </a:rPr>
              <a:t> Pharma case </a:t>
            </a:r>
            <a:r>
              <a:rPr lang="fr-FR" dirty="0" err="1">
                <a:latin typeface="Century Gothic" panose="020B0502020202020204" pitchFamily="34" charset="0"/>
              </a:rPr>
              <a:t>law</a:t>
            </a:r>
            <a:r>
              <a:rPr lang="fr-FR" dirty="0">
                <a:latin typeface="Century Gothic" panose="020B0502020202020204" pitchFamily="34" charset="0"/>
              </a:rPr>
              <a:t> by the Paris Cour d’appel </a:t>
            </a:r>
            <a:r>
              <a:rPr lang="fr-FR" dirty="0" err="1">
                <a:latin typeface="Century Gothic" panose="020B0502020202020204" pitchFamily="34" charset="0"/>
              </a:rPr>
              <a:t>somewhat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b="1" dirty="0" err="1">
                <a:latin typeface="Century Gothic" panose="020B0502020202020204" pitchFamily="34" charset="0"/>
              </a:rPr>
              <a:t>lowers</a:t>
            </a:r>
            <a:r>
              <a:rPr lang="fr-FR" dirty="0">
                <a:latin typeface="Century Gothic" panose="020B0502020202020204" pitchFamily="34" charset="0"/>
              </a:rPr>
              <a:t> the bar set by the </a:t>
            </a:r>
            <a:r>
              <a:rPr lang="fr-FR" dirty="0" err="1">
                <a:latin typeface="Century Gothic" panose="020B0502020202020204" pitchFamily="34" charset="0"/>
              </a:rPr>
              <a:t>Medeva</a:t>
            </a:r>
            <a:r>
              <a:rPr lang="fr-FR" dirty="0">
                <a:latin typeface="Century Gothic" panose="020B0502020202020204" pitchFamily="34" charset="0"/>
              </a:rPr>
              <a:t> case </a:t>
            </a:r>
            <a:r>
              <a:rPr lang="fr-FR" dirty="0" err="1">
                <a:latin typeface="Century Gothic" panose="020B0502020202020204" pitchFamily="34" charset="0"/>
              </a:rPr>
              <a:t>law</a:t>
            </a:r>
            <a:r>
              <a:rPr lang="fr-FR" dirty="0">
                <a:latin typeface="Century Gothic" panose="020B0502020202020204" pitchFamily="34" charset="0"/>
              </a:rPr>
              <a:t>  (</a:t>
            </a:r>
            <a:r>
              <a:rPr lang="fr-FR" dirty="0" err="1">
                <a:latin typeface="Century Gothic" panose="020B0502020202020204" pitchFamily="34" charset="0"/>
              </a:rPr>
              <a:t>protected</a:t>
            </a:r>
            <a:r>
              <a:rPr lang="fr-FR" dirty="0">
                <a:latin typeface="Century Gothic" panose="020B0502020202020204" pitchFamily="34" charset="0"/>
              </a:rPr>
              <a:t> = </a:t>
            </a:r>
            <a:r>
              <a:rPr lang="fr-FR" dirty="0" err="1">
                <a:latin typeface="Century Gothic" panose="020B0502020202020204" pitchFamily="34" charset="0"/>
              </a:rPr>
              <a:t>specified</a:t>
            </a:r>
            <a:r>
              <a:rPr lang="fr-FR" dirty="0">
                <a:latin typeface="Century Gothic" panose="020B0502020202020204" pitchFamily="34" charset="0"/>
              </a:rPr>
              <a:t>) for </a:t>
            </a:r>
            <a:r>
              <a:rPr lang="fr-FR" dirty="0" err="1">
                <a:latin typeface="Century Gothic" panose="020B0502020202020204" pitchFamily="34" charset="0"/>
              </a:rPr>
              <a:t>antibodies</a:t>
            </a:r>
            <a:r>
              <a:rPr lang="fr-FR" dirty="0"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fr-FR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F"/>
            </a:pPr>
            <a:r>
              <a:rPr lang="fr-FR" dirty="0">
                <a:latin typeface="Century Gothic" panose="020B0502020202020204" pitchFamily="34" charset="0"/>
              </a:rPr>
              <a:t>Patents </a:t>
            </a:r>
            <a:r>
              <a:rPr lang="fr-FR" dirty="0" err="1">
                <a:latin typeface="Century Gothic" panose="020B0502020202020204" pitchFamily="34" charset="0"/>
              </a:rPr>
              <a:t>covering</a:t>
            </a:r>
            <a:r>
              <a:rPr lang="fr-FR" dirty="0">
                <a:latin typeface="Century Gothic" panose="020B0502020202020204" pitchFamily="34" charset="0"/>
              </a:rPr>
              <a:t> a </a:t>
            </a:r>
            <a:r>
              <a:rPr lang="fr-FR" dirty="0" err="1">
                <a:latin typeface="Century Gothic" panose="020B0502020202020204" pitchFamily="34" charset="0"/>
              </a:rPr>
              <a:t>novel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antigen</a:t>
            </a:r>
            <a:r>
              <a:rPr lang="fr-FR" dirty="0">
                <a:latin typeface="Century Gothic" panose="020B0502020202020204" pitchFamily="34" charset="0"/>
              </a:rPr>
              <a:t> and </a:t>
            </a:r>
            <a:r>
              <a:rPr lang="fr-FR" dirty="0" err="1">
                <a:latin typeface="Century Gothic" panose="020B0502020202020204" pitchFamily="34" charset="0"/>
              </a:rPr>
              <a:t>claiming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antibodies</a:t>
            </a:r>
            <a:r>
              <a:rPr lang="fr-FR" dirty="0">
                <a:latin typeface="Century Gothic" panose="020B0502020202020204" pitchFamily="34" charset="0"/>
              </a:rPr>
              <a:t> to </a:t>
            </a:r>
            <a:r>
              <a:rPr lang="fr-FR" dirty="0" err="1">
                <a:latin typeface="Century Gothic" panose="020B0502020202020204" pitchFamily="34" charset="0"/>
              </a:rPr>
              <a:t>that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antigen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could</a:t>
            </a:r>
            <a:r>
              <a:rPr lang="fr-FR" dirty="0">
                <a:latin typeface="Century Gothic" panose="020B0502020202020204" pitchFamily="34" charset="0"/>
              </a:rPr>
              <a:t> more </a:t>
            </a:r>
            <a:r>
              <a:rPr lang="fr-FR" dirty="0" err="1">
                <a:latin typeface="Century Gothic" panose="020B0502020202020204" pitchFamily="34" charset="0"/>
              </a:rPr>
              <a:t>frequently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yield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SPCs</a:t>
            </a:r>
            <a:r>
              <a:rPr lang="fr-FR" dirty="0">
                <a:latin typeface="Century Gothic" panose="020B0502020202020204" pitchFamily="34" charset="0"/>
              </a:rPr>
              <a:t> for monoclonal </a:t>
            </a:r>
            <a:r>
              <a:rPr lang="fr-FR" dirty="0" err="1">
                <a:latin typeface="Century Gothic" panose="020B0502020202020204" pitchFamily="34" charset="0"/>
              </a:rPr>
              <a:t>antibodies</a:t>
            </a:r>
            <a:r>
              <a:rPr lang="fr-FR" dirty="0">
                <a:latin typeface="Century Gothic" panose="020B0502020202020204" pitchFamily="34" charset="0"/>
              </a:rPr>
              <a:t> to </a:t>
            </a:r>
            <a:r>
              <a:rPr lang="fr-FR" dirty="0" err="1">
                <a:latin typeface="Century Gothic" panose="020B0502020202020204" pitchFamily="34" charset="0"/>
              </a:rPr>
              <a:t>that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antigen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prepared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b="1" dirty="0" err="1">
                <a:latin typeface="Century Gothic" panose="020B0502020202020204" pitchFamily="34" charset="0"/>
              </a:rPr>
              <a:t>after</a:t>
            </a:r>
            <a:r>
              <a:rPr lang="fr-FR" dirty="0">
                <a:latin typeface="Century Gothic" panose="020B0502020202020204" pitchFamily="34" charset="0"/>
              </a:rPr>
              <a:t> the </a:t>
            </a:r>
            <a:r>
              <a:rPr lang="fr-FR" dirty="0" err="1">
                <a:latin typeface="Century Gothic" panose="020B0502020202020204" pitchFamily="34" charset="0"/>
              </a:rPr>
              <a:t>filing</a:t>
            </a:r>
            <a:r>
              <a:rPr lang="fr-FR" dirty="0">
                <a:latin typeface="Century Gothic" panose="020B0502020202020204" pitchFamily="34" charset="0"/>
              </a:rPr>
              <a:t> date of the patent. </a:t>
            </a:r>
          </a:p>
          <a:p>
            <a:pPr marL="285750" indent="-285750" algn="just">
              <a:buFont typeface="Wingdings" panose="05000000000000000000" pitchFamily="2" charset="2"/>
              <a:buChar char="F"/>
            </a:pP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6A5B9-144F-44E0-8C3E-46DCBEAE20EA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2126192"/>
      </p:ext>
    </p:extLst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109&quot;&gt;&lt;property id=&quot;20148&quot; value=&quot;5&quot;/&gt;&lt;property id=&quot;20300&quot; value=&quot;Foli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bpunktmaster">
  <a:themeElements>
    <a:clrScheme name="bpunkt Weiß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punkt Weiß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punkt Weiß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Weiß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Weiß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Weiß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Weiß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Weiß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Weiß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Weiß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Weiß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Weiß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Weiß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Weiß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punkt Grauverlauf">
  <a:themeElements>
    <a:clrScheme name="bpunkt Grauverlauf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punkt Grauverlauf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punkt Grauverlauf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Grauverlauf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Grauverlauf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Grauverlauf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Grauverlauf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punkt Grauverlauf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Grauverlauf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Grauverlauf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Grauverlauf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Grauverlauf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Grauverlauf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punkt Grauverlauf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bpunktmaster</Template>
  <TotalTime>7939</TotalTime>
  <Words>1035</Words>
  <Application>Microsoft Macintosh PowerPoint</Application>
  <PresentationFormat>Affichage à l'écran (4:3)</PresentationFormat>
  <Paragraphs>67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Wingdings</vt:lpstr>
      <vt:lpstr>bpunktmaster</vt:lpstr>
      <vt:lpstr>bpunkt Grauverlauf</vt:lpstr>
      <vt:lpstr>Thème Office</vt:lpstr>
      <vt:lpstr>Recent development regarding SPC’s in France: the “avelumab” case  (Paris Court of Appeal, May 25, 2022)  MUNICH, OCTOBER 7, 2022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Bardehle Pagenberg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Schutzumfang und Verwertung des Patents - Lizenzrecht, Verkauf und Übertragung</dc:title>
  <dc:creator>Nadine Heiartz</dc:creator>
  <cp:lastModifiedBy>Matthieu DHENNE</cp:lastModifiedBy>
  <cp:revision>1127</cp:revision>
  <cp:lastPrinted>2022-03-16T19:01:31Z</cp:lastPrinted>
  <dcterms:created xsi:type="dcterms:W3CDTF">2012-09-06T16:14:43Z</dcterms:created>
  <dcterms:modified xsi:type="dcterms:W3CDTF">2022-10-06T06:28:36Z</dcterms:modified>
</cp:coreProperties>
</file>