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jpe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jpe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jpe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_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48400" r="48400" t="0" b="0"/>
          <a:stretch/>
        </p:blipFill>
        <p:spPr>
          <a:xfrm>
            <a:off x="0" y="0"/>
            <a:ext cx="329184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6336792"/>
            <a:ext cx="283464" cy="25054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69280" y="6309360"/>
            <a:ext cx="5074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F7B"/>
                </a:solidFill>
              </a:rPr>
              <a:t>SPCs in France: the avelumab case  |  Munich, 7 October 2022</a:t>
            </a:r>
            <a:endParaRPr lang="en-US" sz="9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_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23340" r="23340" t="0" b="0"/>
          <a:stretch/>
        </p:blipFill>
        <p:spPr>
          <a:xfrm>
            <a:off x="0" y="0"/>
            <a:ext cx="54864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_SECTION">
    <p:bg>
      <p:bgPr>
        <a:solidFill>
          <a:srgbClr val="1515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7801" b="780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E5C">
              <a:alpha val="60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_CLOSING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29561" r="29561" t="0" b="0"/>
          <a:stretch/>
        </p:blipFill>
        <p:spPr>
          <a:xfrm>
            <a:off x="0" y="0"/>
            <a:ext cx="420624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md@dhenne-avocats.fr" TargetMode="External"/><Relationship Id="rId4" Type="http://schemas.openxmlformats.org/officeDocument/2006/relationships/hyperlink" Target="https://www.dhenne-avocats.fr/en/" TargetMode="External"/><Relationship Id="rId1" Type="http://schemas.openxmlformats.org/officeDocument/2006/relationships/image" Target="../media/image-10-1.jpeg"/><Relationship Id="rId3" Type="http://schemas.openxmlformats.org/officeDocument/2006/relationships/image" Target="../media/image-10-2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henne Avocat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200" y="566928"/>
            <a:ext cx="2834640" cy="22713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72200" y="146304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2222C6"/>
                </a:solidFill>
              </a:rPr>
              <a:t>PHARMA DAY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6172200" y="1828800"/>
            <a:ext cx="5394960" cy="1956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2A2B31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Recent developments regarding SPCs in France: the </a:t>
            </a:r>
            <a:r>
              <a:rPr lang="en-US" sz="3000" i="1" dirty="0">
                <a:solidFill>
                  <a:srgbClr val="2A2B31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avelumab</a:t>
            </a:r>
            <a:r>
              <a:rPr lang="en-US" sz="3000" dirty="0">
                <a:solidFill>
                  <a:srgbClr val="2A2B31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 case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6172200" y="3922776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B6F7B"/>
                </a:solidFill>
              </a:rPr>
              <a:t>Paris Court of Appeal, 25 May 2022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72200" y="475488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2A2B31"/>
                </a:solidFill>
              </a:rPr>
              <a:t>Dr Matthieu Dhenne</a:t>
            </a:r>
            <a:endParaRPr lang="en-US" sz="15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1200" dirty="0">
                <a:solidFill>
                  <a:srgbClr val="6B6F7B"/>
                </a:solidFill>
              </a:rPr>
              <a:t>Attorney-at-Law (Paris Bar)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9509760" y="475488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2A2B31"/>
                </a:solidFill>
              </a:rPr>
              <a:t>Munich</a:t>
            </a:r>
            <a:endParaRPr lang="en-US" sz="1200" dirty="0"/>
          </a:p>
          <a:p>
            <a:pPr algn="r" indent="0" marL="0">
              <a:buNone/>
            </a:pPr>
            <a:r>
              <a:rPr lang="en-US" sz="1200" dirty="0">
                <a:solidFill>
                  <a:srgbClr val="2222C6"/>
                </a:solidFill>
              </a:rPr>
              <a:t>7 October 2022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Facts of the avelumab case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68680" y="1463040"/>
            <a:ext cx="10469880" cy="0"/>
          </a:xfrm>
          <a:prstGeom prst="line">
            <a:avLst/>
          </a:prstGeom>
          <a:noFill/>
          <a:ln w="9525">
            <a:solidFill>
              <a:srgbClr val="DDE0E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16459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222C6"/>
                </a:solidFill>
              </a:rPr>
              <a:t>SPC APPLICATION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3520440" y="1591056"/>
            <a:ext cx="7818120" cy="110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A2B31"/>
                </a:solidFill>
              </a:rPr>
              <a:t>On 17 November 2017, application at the French PTO (INPI) for an SPC for </a:t>
            </a:r>
            <a:r>
              <a:rPr lang="en-US" sz="1600" b="1" dirty="0">
                <a:solidFill>
                  <a:srgbClr val="2A2B31"/>
                </a:solidFill>
              </a:rPr>
              <a:t>avelumab</a:t>
            </a:r>
            <a:r>
              <a:rPr lang="en-US" sz="1600" dirty="0">
                <a:solidFill>
                  <a:srgbClr val="2A2B31"/>
                </a:solidFill>
              </a:rPr>
              <a:t>, based on </a:t>
            </a:r>
            <a:r>
              <a:rPr lang="en-US" sz="1600" b="1" dirty="0">
                <a:solidFill>
                  <a:srgbClr val="2A2B31"/>
                </a:solidFill>
              </a:rPr>
              <a:t>European patent EP1210424 (“EP’424”) and on marketing authorisation (MA) EU/1/17/1214</a:t>
            </a:r>
            <a:r>
              <a:rPr lang="en-US" sz="1600" dirty="0">
                <a:solidFill>
                  <a:srgbClr val="2A2B31"/>
                </a:solidFill>
              </a:rPr>
              <a:t>, granted on 20 September 2017 to Merck Europe B.V.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68680" y="2749296"/>
            <a:ext cx="10469880" cy="0"/>
          </a:xfrm>
          <a:prstGeom prst="line">
            <a:avLst/>
          </a:prstGeom>
          <a:noFill/>
          <a:ln w="9525">
            <a:solidFill>
              <a:srgbClr val="DDE0E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68680" y="293217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222C6"/>
                </a:solidFill>
              </a:rPr>
              <a:t>PRODUCT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3520440" y="2877312"/>
            <a:ext cx="7818120" cy="61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A2B31"/>
                </a:solidFill>
              </a:rPr>
              <a:t>Avelumab is an </a:t>
            </a:r>
            <a:r>
              <a:rPr lang="en-US" sz="1600" b="1" dirty="0">
                <a:solidFill>
                  <a:srgbClr val="2A2B31"/>
                </a:solidFill>
              </a:rPr>
              <a:t>anti-PD-L1 monoclonal antibody</a:t>
            </a:r>
            <a:r>
              <a:rPr lang="en-US" sz="1600" dirty="0">
                <a:solidFill>
                  <a:srgbClr val="2A2B31"/>
                </a:solidFill>
              </a:rPr>
              <a:t>. It is the active ingredient of </a:t>
            </a:r>
            <a:r>
              <a:rPr lang="en-US" sz="1600" b="1" dirty="0">
                <a:solidFill>
                  <a:srgbClr val="2A2B31"/>
                </a:solidFill>
              </a:rPr>
              <a:t>Bavencio®</a:t>
            </a:r>
            <a:r>
              <a:rPr lang="en-US" sz="1600" dirty="0">
                <a:solidFill>
                  <a:srgbClr val="2A2B31"/>
                </a:solidFill>
              </a:rPr>
              <a:t> (Pfizer), which is </a:t>
            </a:r>
            <a:r>
              <a:rPr lang="en-US" sz="1600" b="1" dirty="0">
                <a:solidFill>
                  <a:srgbClr val="2A2B31"/>
                </a:solidFill>
              </a:rPr>
              <a:t>indicated in the treatment of cancers</a:t>
            </a:r>
            <a:r>
              <a:rPr lang="en-US" sz="1600" dirty="0">
                <a:solidFill>
                  <a:srgbClr val="2A2B31"/>
                </a:solidFill>
              </a:rPr>
              <a:t>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68680" y="3547872"/>
            <a:ext cx="10469880" cy="0"/>
          </a:xfrm>
          <a:prstGeom prst="line">
            <a:avLst/>
          </a:prstGeom>
          <a:noFill/>
          <a:ln w="9525">
            <a:solidFill>
              <a:srgbClr val="DDE0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68680" y="373075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222C6"/>
                </a:solidFill>
              </a:rPr>
              <a:t>BASIC PATENT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3520440" y="3675888"/>
            <a:ext cx="78181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A2B31"/>
                </a:solidFill>
              </a:rPr>
              <a:t>EP’424 essentially relates to PD-L1</a:t>
            </a:r>
            <a:r>
              <a:rPr lang="en-US" sz="1600" dirty="0">
                <a:solidFill>
                  <a:srgbClr val="2A2B31"/>
                </a:solidFill>
              </a:rPr>
              <a:t>, claimed as an isolated polypeptide (in claim 12). EP’424 also claims antibodies which selectively bind to PD-L1. </a:t>
            </a:r>
            <a:r>
              <a:rPr lang="en-US" sz="1600" b="1" dirty="0">
                <a:solidFill>
                  <a:srgbClr val="2A2B31"/>
                </a:solidFill>
              </a:rPr>
              <a:t>However, avelumab is neither disclosed nor claimed as such in EP’424.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68680" y="4590288"/>
            <a:ext cx="10469880" cy="0"/>
          </a:xfrm>
          <a:prstGeom prst="line">
            <a:avLst/>
          </a:prstGeom>
          <a:noFill/>
          <a:ln w="9525">
            <a:solidFill>
              <a:srgbClr val="DDE0E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68680" y="477316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222C6"/>
                </a:solidFill>
              </a:rPr>
              <a:t>INPI REFUSAL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3520440" y="4718304"/>
            <a:ext cx="78181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A2B31"/>
                </a:solidFill>
              </a:rPr>
              <a:t>On 3 February 2021, the </a:t>
            </a:r>
            <a:r>
              <a:rPr lang="en-US" sz="1600" b="1" dirty="0">
                <a:solidFill>
                  <a:srgbClr val="2A2B31"/>
                </a:solidFill>
              </a:rPr>
              <a:t>INPI refused the SPC under Article 3(a) of the EU SPC Regulation because avelumab was not specifically identifiable</a:t>
            </a:r>
            <a:r>
              <a:rPr lang="en-US" sz="1600" dirty="0">
                <a:solidFill>
                  <a:srgbClr val="2A2B31"/>
                </a:solidFill>
              </a:rPr>
              <a:t>, in the light of all the information disclosed by that patent.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68680" y="5632704"/>
            <a:ext cx="10469880" cy="0"/>
          </a:xfrm>
          <a:prstGeom prst="line">
            <a:avLst/>
          </a:prstGeom>
          <a:noFill/>
          <a:ln w="9525">
            <a:solidFill>
              <a:srgbClr val="DDE0EA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i="1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Medeva</a:t>
            </a:r>
            <a:endParaRPr lang="en-US" sz="2800" dirty="0"/>
          </a:p>
        </p:txBody>
      </p:sp>
      <p:sp>
        <p:nvSpPr>
          <p:cNvPr id="3" name="quote-card"/>
          <p:cNvSpPr/>
          <p:nvPr/>
        </p:nvSpPr>
        <p:spPr>
          <a:xfrm>
            <a:off x="868680" y="1463040"/>
            <a:ext cx="10469880" cy="2474976"/>
          </a:xfrm>
          <a:prstGeom prst="roundRect">
            <a:avLst>
              <a:gd name="adj" fmla="val 4433"/>
            </a:avLst>
          </a:prstGeom>
          <a:solidFill>
            <a:srgbClr val="EEF0F8"/>
          </a:solidFill>
          <a:ln w="12700">
            <a:solidFill>
              <a:srgbClr val="EEF0F8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280160" y="1664208"/>
            <a:ext cx="9646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222C6"/>
                </a:solidFill>
              </a:rPr>
              <a:t>ARTICLE 3 OF THE EU SPC REGULATION: CONDITIONS FOR OBTAINING A CERTIFICATE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1965960"/>
            <a:ext cx="9646920" cy="1834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300"/>
              </a:spcAft>
              <a:buNone/>
            </a:pPr>
            <a:r>
              <a:rPr lang="en-US" sz="2400" i="1" dirty="0">
                <a:solidFill>
                  <a:srgbClr val="2A2B31"/>
                </a:solidFill>
              </a:rPr>
              <a:t>“A certificate shall be granted if, in the Member State in which the application referred to in Article 7 is submitted and at the date of that application:</a:t>
            </a:r>
            <a:endParaRPr lang="en-US" sz="2400" dirty="0"/>
          </a:p>
          <a:p>
            <a:pPr indent="0" marL="0">
              <a:spcAft>
                <a:spcPts val="1300"/>
              </a:spcAft>
              <a:buNone/>
            </a:pPr>
            <a:r>
              <a:rPr lang="en-US" sz="2400" i="1" dirty="0">
                <a:solidFill>
                  <a:srgbClr val="2A2B31"/>
                </a:solidFill>
              </a:rPr>
              <a:t>(a) the </a:t>
            </a:r>
            <a:r>
              <a:rPr lang="en-US" sz="2400" b="1" i="1" dirty="0">
                <a:solidFill>
                  <a:srgbClr val="2A2B31"/>
                </a:solidFill>
              </a:rPr>
              <a:t>product is protected by a basic patent in force</a:t>
            </a:r>
            <a:r>
              <a:rPr lang="en-US" sz="2400" i="1" dirty="0">
                <a:solidFill>
                  <a:srgbClr val="2A2B31"/>
                </a:solidFill>
              </a:rPr>
              <a:t>; […]”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4212336"/>
            <a:ext cx="10469880" cy="1776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dirty="0">
                <a:solidFill>
                  <a:srgbClr val="2A2B31"/>
                </a:solidFill>
              </a:rPr>
              <a:t>In its landmark </a:t>
            </a:r>
            <a:r>
              <a:rPr lang="en-US" sz="2000" b="1" dirty="0">
                <a:solidFill>
                  <a:srgbClr val="2A2B31"/>
                </a:solidFill>
              </a:rPr>
              <a:t>Medeva</a:t>
            </a:r>
            <a:r>
              <a:rPr lang="en-US" sz="2000" dirty="0">
                <a:solidFill>
                  <a:srgbClr val="2A2B31"/>
                </a:solidFill>
              </a:rPr>
              <a:t> decision (</a:t>
            </a:r>
            <a:r>
              <a:rPr lang="en-US" sz="2000" b="1" dirty="0">
                <a:solidFill>
                  <a:srgbClr val="2A2B31"/>
                </a:solidFill>
              </a:rPr>
              <a:t>C-322/10</a:t>
            </a:r>
            <a:r>
              <a:rPr lang="en-US" sz="2000" dirty="0">
                <a:solidFill>
                  <a:srgbClr val="2A2B31"/>
                </a:solidFill>
              </a:rPr>
              <a:t>), the Court of Justice of the European Union (CJEU) interpreted the term “</a:t>
            </a:r>
            <a:r>
              <a:rPr lang="en-US" sz="2000" i="1" dirty="0">
                <a:solidFill>
                  <a:srgbClr val="2A2B31"/>
                </a:solidFill>
              </a:rPr>
              <a:t>protected</a:t>
            </a:r>
            <a:r>
              <a:rPr lang="en-US" sz="2000" dirty="0">
                <a:solidFill>
                  <a:srgbClr val="2A2B31"/>
                </a:solidFill>
              </a:rPr>
              <a:t>” as meaning that </a:t>
            </a:r>
            <a:r>
              <a:rPr lang="en-US" sz="2000" b="1" dirty="0">
                <a:solidFill>
                  <a:srgbClr val="2A2B31"/>
                </a:solidFill>
              </a:rPr>
              <a:t>active ingredients must be specified in the wording of the claims</a:t>
            </a:r>
            <a:r>
              <a:rPr lang="en-US" sz="2000" dirty="0">
                <a:solidFill>
                  <a:srgbClr val="2A2B31"/>
                </a:solidFill>
              </a:rPr>
              <a:t>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i="1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Eli Lilly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868680" y="1463040"/>
            <a:ext cx="10469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dirty="0">
                <a:solidFill>
                  <a:srgbClr val="2A2B31"/>
                </a:solidFill>
              </a:rPr>
              <a:t>In the later </a:t>
            </a:r>
            <a:r>
              <a:rPr lang="en-US" sz="2000" b="1" dirty="0">
                <a:solidFill>
                  <a:srgbClr val="2A2B31"/>
                </a:solidFill>
              </a:rPr>
              <a:t>Eli Lilly</a:t>
            </a:r>
            <a:r>
              <a:rPr lang="en-US" sz="2000" dirty="0">
                <a:solidFill>
                  <a:srgbClr val="2A2B31"/>
                </a:solidFill>
              </a:rPr>
              <a:t> decision (</a:t>
            </a:r>
            <a:r>
              <a:rPr lang="en-US" sz="2000" b="1" dirty="0">
                <a:solidFill>
                  <a:srgbClr val="2A2B31"/>
                </a:solidFill>
              </a:rPr>
              <a:t>C-493/12</a:t>
            </a:r>
            <a:r>
              <a:rPr lang="en-US" sz="2000" dirty="0">
                <a:solidFill>
                  <a:srgbClr val="2A2B31"/>
                </a:solidFill>
              </a:rPr>
              <a:t>), rendered in an antibody case:</a:t>
            </a:r>
            <a:endParaRPr lang="en-US" sz="2000" dirty="0"/>
          </a:p>
        </p:txBody>
      </p:sp>
      <p:sp>
        <p:nvSpPr>
          <p:cNvPr id="4" name="quote-card"/>
          <p:cNvSpPr/>
          <p:nvPr/>
        </p:nvSpPr>
        <p:spPr>
          <a:xfrm>
            <a:off x="868680" y="2011680"/>
            <a:ext cx="10469880" cy="2675636"/>
          </a:xfrm>
          <a:prstGeom prst="roundRect">
            <a:avLst>
              <a:gd name="adj" fmla="val 4101"/>
            </a:avLst>
          </a:prstGeom>
          <a:solidFill>
            <a:srgbClr val="EEF0F8"/>
          </a:solidFill>
          <a:ln w="12700">
            <a:solidFill>
              <a:srgbClr val="EEF0F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280160" y="2212848"/>
            <a:ext cx="9646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222C6"/>
                </a:solidFill>
              </a:rPr>
              <a:t>CJEU, C-493/12, ELI LILLY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2514600"/>
            <a:ext cx="9646920" cy="2035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 sz="2200" b="1" dirty="0">
                <a:solidFill>
                  <a:srgbClr val="2A2B31"/>
                </a:solidFill>
              </a:rPr>
              <a:t>Where the active ingredient is covered by a functional formula in the claims, Article 3(a) does not preclude the grant of a supplementary protection certificate</a:t>
            </a:r>
            <a:r>
              <a:rPr lang="en-US" sz="2200" dirty="0">
                <a:solidFill>
                  <a:srgbClr val="2A2B31"/>
                </a:solidFill>
              </a:rPr>
              <a:t> for that active ingredient,</a:t>
            </a:r>
            <a:endParaRPr lang="en-US" sz="2200" dirty="0"/>
          </a:p>
          <a:p>
            <a:pPr marL="228600" indent="-2286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 sz="2200" dirty="0">
                <a:solidFill>
                  <a:srgbClr val="2A2B31"/>
                </a:solidFill>
              </a:rPr>
              <a:t>but on condition that </a:t>
            </a:r>
            <a:r>
              <a:rPr lang="en-US" sz="2200" b="1" dirty="0">
                <a:solidFill>
                  <a:srgbClr val="2A2B31"/>
                </a:solidFill>
              </a:rPr>
              <a:t>the claims relate, implicitly but necessarily and specifically, to the active ingredient in question</a:t>
            </a:r>
            <a:r>
              <a:rPr lang="en-US" sz="2200" dirty="0">
                <a:solidFill>
                  <a:srgbClr val="2A2B31"/>
                </a:solidFill>
              </a:rPr>
              <a:t>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i="1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Royalty Pharma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868680" y="1463040"/>
            <a:ext cx="10469880" cy="691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dirty="0">
                <a:solidFill>
                  <a:srgbClr val="2A2B31"/>
                </a:solidFill>
              </a:rPr>
              <a:t>More recently, in the </a:t>
            </a:r>
            <a:r>
              <a:rPr lang="en-US" sz="2000" b="1" dirty="0">
                <a:solidFill>
                  <a:srgbClr val="2A2B31"/>
                </a:solidFill>
              </a:rPr>
              <a:t>Royalty Pharma</a:t>
            </a:r>
            <a:r>
              <a:rPr lang="en-US" sz="2000" dirty="0">
                <a:solidFill>
                  <a:srgbClr val="2A2B31"/>
                </a:solidFill>
              </a:rPr>
              <a:t> decision (</a:t>
            </a:r>
            <a:r>
              <a:rPr lang="en-US" sz="2000" b="1" dirty="0">
                <a:solidFill>
                  <a:srgbClr val="2A2B31"/>
                </a:solidFill>
              </a:rPr>
              <a:t>C-650/17</a:t>
            </a:r>
            <a:r>
              <a:rPr lang="en-US" sz="2000" dirty="0">
                <a:solidFill>
                  <a:srgbClr val="2A2B31"/>
                </a:solidFill>
              </a:rPr>
              <a:t>), rendered in a small-molecule case:</a:t>
            </a:r>
            <a:endParaRPr lang="en-US" sz="2000" dirty="0"/>
          </a:p>
        </p:txBody>
      </p:sp>
      <p:sp>
        <p:nvSpPr>
          <p:cNvPr id="4" name="card"/>
          <p:cNvSpPr/>
          <p:nvPr/>
        </p:nvSpPr>
        <p:spPr>
          <a:xfrm>
            <a:off x="868680" y="2383536"/>
            <a:ext cx="5097780" cy="3605784"/>
          </a:xfrm>
          <a:prstGeom prst="roundRect">
            <a:avLst>
              <a:gd name="adj" fmla="val 3043"/>
            </a:avLst>
          </a:prstGeom>
          <a:solidFill>
            <a:srgbClr val="2222C6"/>
          </a:solidFill>
          <a:ln w="12700">
            <a:solidFill>
              <a:srgbClr val="2222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143000" y="2657856"/>
            <a:ext cx="45491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</a:rPr>
              <a:t>Protected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3206496"/>
            <a:ext cx="4549140" cy="2599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800" dirty="0">
                <a:solidFill>
                  <a:srgbClr val="FFFFFF"/>
                </a:solidFill>
              </a:rPr>
              <a:t>A product is </a:t>
            </a:r>
            <a:r>
              <a:rPr lang="en-US" sz="1800" b="1" dirty="0">
                <a:solidFill>
                  <a:srgbClr val="FFFFFF"/>
                </a:solidFill>
              </a:rPr>
              <a:t>protected</a:t>
            </a:r>
            <a:r>
              <a:rPr lang="en-US" sz="1800" dirty="0">
                <a:solidFill>
                  <a:srgbClr val="FFFFFF"/>
                </a:solidFill>
              </a:rPr>
              <a:t> by a basic patent in force </a:t>
            </a:r>
            <a:r>
              <a:rPr lang="en-US" sz="1800" b="1" dirty="0">
                <a:solidFill>
                  <a:srgbClr val="FFFFFF"/>
                </a:solidFill>
              </a:rPr>
              <a:t>if it corresponds to a general functional definition used by one of the claims, provided that it is specifically identifiable</a:t>
            </a:r>
            <a:r>
              <a:rPr lang="en-US" sz="1800" dirty="0">
                <a:solidFill>
                  <a:srgbClr val="FFFFFF"/>
                </a:solidFill>
              </a:rPr>
              <a:t>, in the light of all the information disclosed by that patent, by a person skilled in the art, based on that person’s general knowledge.</a:t>
            </a:r>
            <a:endParaRPr lang="en-US" sz="1800" dirty="0"/>
          </a:p>
        </p:txBody>
      </p:sp>
      <p:sp>
        <p:nvSpPr>
          <p:cNvPr id="7" name="card"/>
          <p:cNvSpPr/>
          <p:nvPr/>
        </p:nvSpPr>
        <p:spPr>
          <a:xfrm>
            <a:off x="6240780" y="2383536"/>
            <a:ext cx="5097780" cy="3605784"/>
          </a:xfrm>
          <a:prstGeom prst="roundRect">
            <a:avLst>
              <a:gd name="adj" fmla="val 3043"/>
            </a:avLst>
          </a:prstGeom>
          <a:solidFill>
            <a:srgbClr val="EEF0F8"/>
          </a:solidFill>
          <a:ln w="12700">
            <a:solidFill>
              <a:srgbClr val="EEF0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15100" y="2657856"/>
            <a:ext cx="45491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222C6"/>
                </a:solidFill>
              </a:rPr>
              <a:t>Not protected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6515100" y="3206496"/>
            <a:ext cx="4549140" cy="2599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800" dirty="0">
                <a:solidFill>
                  <a:srgbClr val="2A2B31"/>
                </a:solidFill>
              </a:rPr>
              <a:t>In contrast, a product is </a:t>
            </a:r>
            <a:r>
              <a:rPr lang="en-US" sz="1800" b="1" dirty="0">
                <a:solidFill>
                  <a:srgbClr val="2A2B31"/>
                </a:solidFill>
              </a:rPr>
              <a:t>not</a:t>
            </a:r>
            <a:r>
              <a:rPr lang="en-US" sz="1800" dirty="0">
                <a:solidFill>
                  <a:srgbClr val="2A2B31"/>
                </a:solidFill>
              </a:rPr>
              <a:t> protected by a basic patent in force if, although it is covered by the functional definition given, it was developed </a:t>
            </a:r>
            <a:r>
              <a:rPr lang="en-US" sz="1800" b="1" dirty="0">
                <a:solidFill>
                  <a:srgbClr val="2A2B31"/>
                </a:solidFill>
              </a:rPr>
              <a:t>after the filing date</a:t>
            </a:r>
            <a:r>
              <a:rPr lang="en-US" sz="1800" dirty="0">
                <a:solidFill>
                  <a:srgbClr val="2A2B31"/>
                </a:solidFill>
              </a:rPr>
              <a:t> of the application for the basic patent, following an </a:t>
            </a:r>
            <a:r>
              <a:rPr lang="en-US" sz="1800" b="1" dirty="0">
                <a:solidFill>
                  <a:srgbClr val="2A2B31"/>
                </a:solidFill>
              </a:rPr>
              <a:t>independent inventive step</a:t>
            </a:r>
            <a:r>
              <a:rPr lang="en-US" sz="1800" dirty="0">
                <a:solidFill>
                  <a:srgbClr val="2A2B31"/>
                </a:solidFill>
              </a:rPr>
              <a:t>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Previous French case law (1/2)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68680" y="1463040"/>
            <a:ext cx="10469880" cy="0"/>
          </a:xfrm>
          <a:prstGeom prst="line">
            <a:avLst/>
          </a:prstGeom>
          <a:noFill/>
          <a:ln w="9525">
            <a:solidFill>
              <a:srgbClr val="DDE0E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16459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222C6"/>
                </a:solidFill>
              </a:rPr>
              <a:t>DECISION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3520440" y="1591056"/>
            <a:ext cx="7818120" cy="646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2A2B31"/>
                </a:solidFill>
              </a:rPr>
              <a:t>In a case close to the avelumab case, the Paris Court of Appeal applied </a:t>
            </a:r>
            <a:r>
              <a:rPr lang="en-US" sz="1700" b="1" dirty="0">
                <a:solidFill>
                  <a:srgbClr val="2A2B31"/>
                </a:solidFill>
              </a:rPr>
              <a:t>Royalty Pharma</a:t>
            </a:r>
            <a:r>
              <a:rPr lang="en-US" sz="1700" dirty="0">
                <a:solidFill>
                  <a:srgbClr val="2A2B31"/>
                </a:solidFill>
              </a:rPr>
              <a:t> in a decision dated </a:t>
            </a:r>
            <a:r>
              <a:rPr lang="en-US" sz="1700" b="1" dirty="0">
                <a:solidFill>
                  <a:srgbClr val="2A2B31"/>
                </a:solidFill>
              </a:rPr>
              <a:t>19 January 2021</a:t>
            </a:r>
            <a:r>
              <a:rPr lang="en-US" sz="1700" dirty="0">
                <a:solidFill>
                  <a:srgbClr val="2A2B31"/>
                </a:solidFill>
              </a:rPr>
              <a:t>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68680" y="2292096"/>
            <a:ext cx="10469880" cy="0"/>
          </a:xfrm>
          <a:prstGeom prst="line">
            <a:avLst/>
          </a:prstGeom>
          <a:noFill/>
          <a:ln w="9525">
            <a:solidFill>
              <a:srgbClr val="DDE0E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68680" y="247497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222C6"/>
                </a:solidFill>
              </a:rPr>
              <a:t>SPC APPLICATION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3520440" y="2420112"/>
            <a:ext cx="781812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2A2B31"/>
                </a:solidFill>
              </a:rPr>
              <a:t>SPC application FR15C0088 was filed on 15 December 2015, on the basis of (i) </a:t>
            </a:r>
            <a:r>
              <a:rPr lang="en-US" sz="1700" b="1" dirty="0">
                <a:solidFill>
                  <a:srgbClr val="2A2B31"/>
                </a:solidFill>
              </a:rPr>
              <a:t>European patent EP1537878 (EP’878)</a:t>
            </a:r>
            <a:r>
              <a:rPr lang="en-US" sz="1700" dirty="0">
                <a:solidFill>
                  <a:srgbClr val="2A2B31"/>
                </a:solidFill>
              </a:rPr>
              <a:t> and (ii) </a:t>
            </a:r>
            <a:r>
              <a:rPr lang="en-US" sz="1700" b="1" dirty="0">
                <a:solidFill>
                  <a:srgbClr val="2A2B31"/>
                </a:solidFill>
              </a:rPr>
              <a:t>marketing authorisation EU/1/15/1014</a:t>
            </a:r>
            <a:r>
              <a:rPr lang="en-US" sz="1700" dirty="0">
                <a:solidFill>
                  <a:srgbClr val="2A2B31"/>
                </a:solidFill>
              </a:rPr>
              <a:t>, in the name of Bristol-Myers Squibb Pharma EEIG.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868680" y="3380232"/>
            <a:ext cx="10469880" cy="0"/>
          </a:xfrm>
          <a:prstGeom prst="line">
            <a:avLst/>
          </a:prstGeom>
          <a:noFill/>
          <a:ln w="9525">
            <a:solidFill>
              <a:srgbClr val="DDE0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68680" y="356311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222C6"/>
                </a:solidFill>
              </a:rPr>
              <a:t>PRODUCT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3520440" y="3508248"/>
            <a:ext cx="781812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2A2B31"/>
                </a:solidFill>
              </a:rPr>
              <a:t>The product forming the subject-matter of the SPC is </a:t>
            </a:r>
            <a:r>
              <a:rPr lang="en-US" sz="1700" b="1" dirty="0">
                <a:solidFill>
                  <a:srgbClr val="2A2B31"/>
                </a:solidFill>
              </a:rPr>
              <a:t>nivolumab</a:t>
            </a:r>
            <a:r>
              <a:rPr lang="en-US" sz="1700" dirty="0">
                <a:solidFill>
                  <a:srgbClr val="2A2B31"/>
                </a:solidFill>
              </a:rPr>
              <a:t> (</a:t>
            </a:r>
            <a:r>
              <a:rPr lang="en-US" sz="1700" b="1" dirty="0">
                <a:solidFill>
                  <a:srgbClr val="2A2B31"/>
                </a:solidFill>
              </a:rPr>
              <a:t>Opdivo®</a:t>
            </a:r>
            <a:r>
              <a:rPr lang="en-US" sz="1700" dirty="0">
                <a:solidFill>
                  <a:srgbClr val="2A2B31"/>
                </a:solidFill>
              </a:rPr>
              <a:t>), a </a:t>
            </a:r>
            <a:r>
              <a:rPr lang="en-US" sz="1700" b="1" dirty="0">
                <a:solidFill>
                  <a:srgbClr val="2A2B31"/>
                </a:solidFill>
              </a:rPr>
              <a:t>human monoclonal antibody which blocks the PD-1 receptor and is indicated in the treatment of certain cancers</a:t>
            </a:r>
            <a:r>
              <a:rPr lang="en-US" sz="1700" dirty="0">
                <a:solidFill>
                  <a:srgbClr val="2A2B31"/>
                </a:solidFill>
              </a:rPr>
              <a:t>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868680" y="4468368"/>
            <a:ext cx="10469880" cy="0"/>
          </a:xfrm>
          <a:prstGeom prst="line">
            <a:avLst/>
          </a:prstGeom>
          <a:noFill/>
          <a:ln w="9525">
            <a:solidFill>
              <a:srgbClr val="DDE0E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68680" y="465124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222C6"/>
                </a:solidFill>
              </a:rPr>
              <a:t>BASIC PATENT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3520440" y="4596384"/>
            <a:ext cx="781812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2A2B31"/>
                </a:solidFill>
              </a:rPr>
              <a:t>The EP’878 patent </a:t>
            </a:r>
            <a:r>
              <a:rPr lang="en-US" sz="1700" b="1" dirty="0">
                <a:solidFill>
                  <a:srgbClr val="2A2B31"/>
                </a:solidFill>
              </a:rPr>
              <a:t>claims an anti-PD-1 antibody which inhibits the immunosuppressive signal of PD-1</a:t>
            </a:r>
            <a:r>
              <a:rPr lang="en-US" sz="1700" dirty="0">
                <a:solidFill>
                  <a:srgbClr val="2A2B31"/>
                </a:solidFill>
              </a:rPr>
              <a:t> for use in cancer treatment. </a:t>
            </a:r>
            <a:r>
              <a:rPr lang="en-US" sz="1700" b="1" dirty="0">
                <a:solidFill>
                  <a:srgbClr val="2A2B31"/>
                </a:solidFill>
              </a:rPr>
              <a:t>Nivolumab is not disclosed.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868680" y="5556504"/>
            <a:ext cx="10469880" cy="0"/>
          </a:xfrm>
          <a:prstGeom prst="line">
            <a:avLst/>
          </a:prstGeom>
          <a:noFill/>
          <a:ln w="9525">
            <a:solidFill>
              <a:srgbClr val="DDE0EA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Previous French case law (2/2)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868680" y="1463040"/>
            <a:ext cx="55814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2222C6"/>
                </a:solidFill>
              </a:rPr>
              <a:t>THE INPI REFUSAL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1965960"/>
            <a:ext cx="5581498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800" dirty="0">
                <a:solidFill>
                  <a:srgbClr val="2A2B31"/>
                </a:solidFill>
              </a:rPr>
              <a:t>The INPI refused the SPC because: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Font typeface="Arial"/>
              <a:buChar char="•"/>
            </a:pPr>
            <a:r>
              <a:rPr lang="en-US" sz="1800" dirty="0">
                <a:solidFill>
                  <a:srgbClr val="2A2B31"/>
                </a:solidFill>
              </a:rPr>
              <a:t>while claim 3 did “</a:t>
            </a:r>
            <a:r>
              <a:rPr lang="en-US" sz="1800" b="1" dirty="0">
                <a:solidFill>
                  <a:srgbClr val="2A2B31"/>
                </a:solidFill>
              </a:rPr>
              <a:t>implicitly</a:t>
            </a:r>
            <a:r>
              <a:rPr lang="en-US" sz="1800" dirty="0">
                <a:solidFill>
                  <a:srgbClr val="2A2B31"/>
                </a:solidFill>
              </a:rPr>
              <a:t>” cover nivolumab, it could not be interpreted in the light of the description of the basic patent as relating “</a:t>
            </a:r>
            <a:r>
              <a:rPr lang="en-US" sz="1800" b="1" dirty="0">
                <a:solidFill>
                  <a:srgbClr val="2A2B31"/>
                </a:solidFill>
              </a:rPr>
              <a:t>necessarily</a:t>
            </a:r>
            <a:r>
              <a:rPr lang="en-US" sz="1800" dirty="0">
                <a:solidFill>
                  <a:srgbClr val="2A2B31"/>
                </a:solidFill>
              </a:rPr>
              <a:t>” and “</a:t>
            </a:r>
            <a:r>
              <a:rPr lang="en-US" sz="1800" b="1" dirty="0">
                <a:solidFill>
                  <a:srgbClr val="2A2B31"/>
                </a:solidFill>
              </a:rPr>
              <a:t>specifically</a:t>
            </a:r>
            <a:r>
              <a:rPr lang="en-US" sz="1800" dirty="0">
                <a:solidFill>
                  <a:srgbClr val="2A2B31"/>
                </a:solidFill>
              </a:rPr>
              <a:t>” to this active ingredient within the meaning of the judgment of the CJEU in case C-493/12 (Eli Lilly);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Font typeface="Arial"/>
              <a:buChar char="•"/>
            </a:pPr>
            <a:r>
              <a:rPr lang="en-US" sz="1800" dirty="0">
                <a:solidFill>
                  <a:srgbClr val="2A2B31"/>
                </a:solidFill>
              </a:rPr>
              <a:t>the description of the patent did not contain any indication, such as a concrete embodiment or any other teaching, allowing nivolumab to be specifically </a:t>
            </a:r>
            <a:r>
              <a:rPr lang="en-US" sz="1800" b="1" dirty="0">
                <a:solidFill>
                  <a:srgbClr val="2A2B31"/>
                </a:solidFill>
              </a:rPr>
              <a:t>individualised</a:t>
            </a:r>
            <a:r>
              <a:rPr lang="en-US" sz="1800" dirty="0">
                <a:solidFill>
                  <a:srgbClr val="2A2B31"/>
                </a:solidFill>
              </a:rPr>
              <a:t>.</a:t>
            </a:r>
            <a:endParaRPr lang="en-US" sz="18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800" dirty="0">
                <a:solidFill>
                  <a:srgbClr val="2A2B31"/>
                </a:solidFill>
              </a:rPr>
              <a:t>The Paris Court of Appeal confirmed the refusal.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724498" y="1280160"/>
            <a:ext cx="4842662" cy="4709160"/>
          </a:xfrm>
          <a:prstGeom prst="roundRect">
            <a:avLst>
              <a:gd name="adj" fmla="val 2330"/>
            </a:avLst>
          </a:prstGeom>
          <a:solidFill>
            <a:srgbClr val="EEF0F8"/>
          </a:solidFill>
          <a:ln w="12700">
            <a:solidFill>
              <a:srgbClr val="EEF0F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953098" y="1463040"/>
            <a:ext cx="438546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2222C6"/>
                </a:solidFill>
              </a:rPr>
              <a:t>THE COURT OF APPEAL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953098" y="1965960"/>
            <a:ext cx="4385462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800" dirty="0">
                <a:solidFill>
                  <a:srgbClr val="2A2B31"/>
                </a:solidFill>
              </a:rPr>
              <a:t>The Cour d’appel notably considered that the fact that three years were necessary to file the later EP’336 patent, which specifically relates to nivolumab, was a sound indication that an </a:t>
            </a:r>
            <a:r>
              <a:rPr lang="en-US" sz="1800" b="1" dirty="0">
                <a:solidFill>
                  <a:srgbClr val="2A2B31"/>
                </a:solidFill>
              </a:rPr>
              <a:t>independent inventive step</a:t>
            </a:r>
            <a:r>
              <a:rPr lang="en-US" sz="1800" dirty="0">
                <a:solidFill>
                  <a:srgbClr val="2A2B31"/>
                </a:solidFill>
              </a:rPr>
              <a:t> was needed to arrive at nivolumab from the EP’878 patent.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New French case law (1/2)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868680" y="1463040"/>
            <a:ext cx="10469880" cy="691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dirty="0">
                <a:solidFill>
                  <a:srgbClr val="2A2B31"/>
                </a:solidFill>
              </a:rPr>
              <a:t>In the present </a:t>
            </a:r>
            <a:r>
              <a:rPr lang="en-US" sz="2000" b="1" dirty="0">
                <a:solidFill>
                  <a:srgbClr val="2A2B31"/>
                </a:solidFill>
              </a:rPr>
              <a:t>avelumab case</a:t>
            </a:r>
            <a:r>
              <a:rPr lang="en-US" sz="2000" dirty="0">
                <a:solidFill>
                  <a:srgbClr val="2A2B31"/>
                </a:solidFill>
              </a:rPr>
              <a:t>, on </a:t>
            </a:r>
            <a:r>
              <a:rPr lang="en-US" sz="2000" b="1" dirty="0">
                <a:solidFill>
                  <a:srgbClr val="2A2B31"/>
                </a:solidFill>
              </a:rPr>
              <a:t>25 May 2022</a:t>
            </a:r>
            <a:r>
              <a:rPr lang="en-US" sz="2000" dirty="0">
                <a:solidFill>
                  <a:srgbClr val="2A2B31"/>
                </a:solidFill>
              </a:rPr>
              <a:t>, the Paris Court of Appeal </a:t>
            </a:r>
            <a:r>
              <a:rPr lang="en-US" sz="2000" b="1" dirty="0">
                <a:solidFill>
                  <a:srgbClr val="2A2B31"/>
                </a:solidFill>
              </a:rPr>
              <a:t>reversed</a:t>
            </a:r>
            <a:r>
              <a:rPr lang="en-US" sz="2000" dirty="0">
                <a:solidFill>
                  <a:srgbClr val="2A2B31"/>
                </a:solidFill>
              </a:rPr>
              <a:t> the decision of the INPI.</a:t>
            </a:r>
            <a:endParaRPr lang="en-US" sz="2000" dirty="0"/>
          </a:p>
        </p:txBody>
      </p:sp>
      <p:sp>
        <p:nvSpPr>
          <p:cNvPr id="4" name="quote-card"/>
          <p:cNvSpPr/>
          <p:nvPr/>
        </p:nvSpPr>
        <p:spPr>
          <a:xfrm>
            <a:off x="868680" y="2292096"/>
            <a:ext cx="10469880" cy="1469136"/>
          </a:xfrm>
          <a:prstGeom prst="roundRect">
            <a:avLst>
              <a:gd name="adj" fmla="val 7469"/>
            </a:avLst>
          </a:prstGeom>
          <a:solidFill>
            <a:srgbClr val="EEF0F8"/>
          </a:solidFill>
          <a:ln w="12700">
            <a:solidFill>
              <a:srgbClr val="EEF0F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280160" y="2493264"/>
            <a:ext cx="9646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222C6"/>
                </a:solidFill>
              </a:rPr>
              <a:t>A NOTABLE REVERSAL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2795016"/>
            <a:ext cx="9646920" cy="829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b="1" dirty="0">
                <a:solidFill>
                  <a:srgbClr val="2A2B31"/>
                </a:solidFill>
              </a:rPr>
              <a:t>This is a feat in itself, as in SPC matters the Paris Cour d’appel usually sides with the INPI (11 times out of 11 in the previous cases we followed).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4035552"/>
            <a:ext cx="10469880" cy="1953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dirty="0">
                <a:solidFill>
                  <a:srgbClr val="2A2B31"/>
                </a:solidFill>
              </a:rPr>
              <a:t>Applying the practice of the EPO, the Cour d’appel considered that </a:t>
            </a:r>
            <a:r>
              <a:rPr lang="en-US" sz="2000" b="1" dirty="0">
                <a:solidFill>
                  <a:srgbClr val="2A2B31"/>
                </a:solidFill>
              </a:rPr>
              <a:t>methods for the generation and identification of an antibody directed against a given antigen are routine techniques</a:t>
            </a:r>
            <a:r>
              <a:rPr lang="en-US" sz="2000" dirty="0">
                <a:solidFill>
                  <a:srgbClr val="2A2B31"/>
                </a:solidFill>
              </a:rPr>
              <a:t>; consequently, when the antigen is already known, </a:t>
            </a:r>
            <a:r>
              <a:rPr lang="en-US" sz="2000" b="1" dirty="0">
                <a:solidFill>
                  <a:srgbClr val="2A2B31"/>
                </a:solidFill>
              </a:rPr>
              <a:t>the discovery of an antibody that binds to this antigen does not involve an inventive step</a:t>
            </a:r>
            <a:r>
              <a:rPr lang="en-US" sz="2000" dirty="0">
                <a:solidFill>
                  <a:srgbClr val="2A2B31"/>
                </a:solidFill>
              </a:rPr>
              <a:t>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New French case law (2/2)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868680" y="1463040"/>
            <a:ext cx="10469880" cy="1301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dirty="0">
                <a:solidFill>
                  <a:srgbClr val="2A2B31"/>
                </a:solidFill>
              </a:rPr>
              <a:t>For the Court of Appeal, the human monoclonal antibody avelumab was </a:t>
            </a:r>
            <a:r>
              <a:rPr lang="en-US" sz="2000" b="1" dirty="0">
                <a:solidFill>
                  <a:srgbClr val="2A2B31"/>
                </a:solidFill>
              </a:rPr>
              <a:t>specifically identifiable</a:t>
            </a:r>
            <a:r>
              <a:rPr lang="en-US" sz="2000" dirty="0">
                <a:solidFill>
                  <a:srgbClr val="2A2B31"/>
                </a:solidFill>
              </a:rPr>
              <a:t> in the light of the EP’424 patent by a </a:t>
            </a:r>
            <a:r>
              <a:rPr lang="en-US" sz="2000" b="1" dirty="0">
                <a:solidFill>
                  <a:srgbClr val="2A2B31"/>
                </a:solidFill>
              </a:rPr>
              <a:t>person skilled in the art, using known and mastered routine tests, which can be long and tedious but do not result in an autonomous inventive step</a:t>
            </a:r>
            <a:r>
              <a:rPr lang="en-US" sz="2000" dirty="0">
                <a:solidFill>
                  <a:srgbClr val="2A2B31"/>
                </a:solidFill>
              </a:rPr>
              <a:t>.</a:t>
            </a:r>
            <a:endParaRPr lang="en-US" sz="2000" dirty="0"/>
          </a:p>
        </p:txBody>
      </p:sp>
      <p:sp>
        <p:nvSpPr>
          <p:cNvPr id="4" name="card"/>
          <p:cNvSpPr/>
          <p:nvPr/>
        </p:nvSpPr>
        <p:spPr>
          <a:xfrm>
            <a:off x="868680" y="2993136"/>
            <a:ext cx="5097780" cy="2996184"/>
          </a:xfrm>
          <a:prstGeom prst="roundRect">
            <a:avLst>
              <a:gd name="adj" fmla="val 3662"/>
            </a:avLst>
          </a:prstGeom>
          <a:solidFill>
            <a:srgbClr val="2222C6"/>
          </a:solidFill>
          <a:ln w="12700">
            <a:solidFill>
              <a:srgbClr val="2222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143000" y="3267456"/>
            <a:ext cx="45491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</a:rPr>
              <a:t>A lower bar for antibodies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3816096"/>
            <a:ext cx="4549140" cy="1990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dirty="0">
                <a:solidFill>
                  <a:srgbClr val="FFFFFF"/>
                </a:solidFill>
              </a:rPr>
              <a:t>The interpretation of the Royalty Pharma case law by the Paris Cour d’appel somewhat </a:t>
            </a:r>
            <a:r>
              <a:rPr lang="en-US" sz="2000" b="1" dirty="0">
                <a:solidFill>
                  <a:srgbClr val="FFFFFF"/>
                </a:solidFill>
              </a:rPr>
              <a:t>lowers</a:t>
            </a:r>
            <a:r>
              <a:rPr lang="en-US" sz="2000" dirty="0">
                <a:solidFill>
                  <a:srgbClr val="FFFFFF"/>
                </a:solidFill>
              </a:rPr>
              <a:t> the bar set by the Medeva case law (protected = specified) for antibodies.</a:t>
            </a:r>
            <a:endParaRPr lang="en-US" sz="2000" dirty="0"/>
          </a:p>
        </p:txBody>
      </p:sp>
      <p:sp>
        <p:nvSpPr>
          <p:cNvPr id="7" name="card"/>
          <p:cNvSpPr/>
          <p:nvPr/>
        </p:nvSpPr>
        <p:spPr>
          <a:xfrm>
            <a:off x="6240780" y="2993136"/>
            <a:ext cx="5097780" cy="2996184"/>
          </a:xfrm>
          <a:prstGeom prst="roundRect">
            <a:avLst>
              <a:gd name="adj" fmla="val 3662"/>
            </a:avLst>
          </a:prstGeom>
          <a:solidFill>
            <a:srgbClr val="EEF0F8"/>
          </a:solidFill>
          <a:ln w="12700">
            <a:solidFill>
              <a:srgbClr val="EEF0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15100" y="3267456"/>
            <a:ext cx="45491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222C6"/>
                </a:solidFill>
              </a:rPr>
              <a:t>Practical consequence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6515100" y="3816096"/>
            <a:ext cx="4549140" cy="1990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dirty="0">
                <a:solidFill>
                  <a:srgbClr val="2A2B31"/>
                </a:solidFill>
              </a:rPr>
              <a:t>Patents covering a novel antigen and claiming antibodies to that antigen could more frequently yield SPCs for monoclonal antibodies to that antigen prepared </a:t>
            </a:r>
            <a:r>
              <a:rPr lang="en-US" sz="2000" b="1" dirty="0">
                <a:solidFill>
                  <a:srgbClr val="2A2B31"/>
                </a:solidFill>
              </a:rPr>
              <a:t>after</a:t>
            </a:r>
            <a:r>
              <a:rPr lang="en-US" sz="2000" dirty="0">
                <a:solidFill>
                  <a:srgbClr val="2A2B31"/>
                </a:solidFill>
              </a:rPr>
              <a:t> the filing date of the patent.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846320" y="91440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Thank you for your attention</a:t>
            </a:r>
            <a:endParaRPr lang="en-US" sz="3400" dirty="0"/>
          </a:p>
        </p:txBody>
      </p:sp>
      <p:pic>
        <p:nvPicPr>
          <p:cNvPr id="3" name="Image 0" descr="Matthieu Dhenn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0" y="2148840"/>
            <a:ext cx="1600200" cy="159105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720840" y="2148840"/>
            <a:ext cx="4846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800" dirty="0">
                <a:solidFill>
                  <a:srgbClr val="2A2B31"/>
                </a:solidFill>
              </a:rPr>
              <a:t>Matthieu Dhenne</a:t>
            </a:r>
            <a:endParaRPr lang="en-US" sz="18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1300" dirty="0">
                <a:solidFill>
                  <a:srgbClr val="6B6F7B"/>
                </a:solidFill>
              </a:rPr>
              <a:t>Attorney-at-Law (Paris Bar)</a:t>
            </a:r>
            <a:endParaRPr lang="en-US" sz="18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1300" dirty="0">
                <a:solidFill>
                  <a:srgbClr val="6B6F7B"/>
                </a:solidFill>
              </a:rPr>
              <a:t>UPC Representative</a:t>
            </a:r>
            <a:endParaRPr lang="en-US" sz="1800" dirty="0"/>
          </a:p>
          <a:p>
            <a:pPr indent="0" marL="0">
              <a:buNone/>
            </a:pPr>
            <a:r>
              <a:rPr lang="en-US" sz="1300" u="sng" dirty="0">
                <a:solidFill>
                  <a:srgbClr val="2222C6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md@dhenne-avocats.fr</a:t>
            </a:r>
            <a:endParaRPr lang="en-US" sz="1800" dirty="0"/>
          </a:p>
        </p:txBody>
      </p:sp>
      <p:pic>
        <p:nvPicPr>
          <p:cNvPr id="5" name="Image 1" descr="Dhenne Avocat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4709160"/>
            <a:ext cx="2651760" cy="212481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846320" y="5074920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F7B"/>
                </a:solidFill>
              </a:rPr>
              <a:t>7 rue Commines, 75003 Paris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6F7B"/>
                </a:solidFill>
              </a:rPr>
              <a:t>+33 (0)1 71 60 61 46</a:t>
            </a:r>
            <a:endParaRPr lang="en-US" sz="1200" dirty="0"/>
          </a:p>
          <a:p>
            <a:pPr indent="0" marL="0">
              <a:buNone/>
            </a:pPr>
            <a:r>
              <a:rPr lang="en-US" sz="1200" u="sng" dirty="0">
                <a:solidFill>
                  <a:srgbClr val="2222C6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www.dhenne-avocats.fr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henne Avocats">
  <a:themeElements>
    <a:clrScheme name="Dhenne Avocats">
      <a:dk1>
        <a:srgbClr val="2A2B31"/>
      </a:dk1>
      <a:lt1>
        <a:srgbClr val="FFFFFF"/>
      </a:lt1>
      <a:dk2>
        <a:srgbClr val="2222C6"/>
      </a:dk2>
      <a:lt2>
        <a:srgbClr val="EEF0F8"/>
      </a:lt2>
      <a:accent1>
        <a:srgbClr val="2222C6"/>
      </a:accent1>
      <a:accent2>
        <a:srgbClr val="5B5FE0"/>
      </a:accent2>
      <a:accent3>
        <a:srgbClr val="8E91A8"/>
      </a:accent3>
      <a:accent4>
        <a:srgbClr val="A3262A"/>
      </a:accent4>
      <a:accent5>
        <a:srgbClr val="1F7A4D"/>
      </a:accent5>
      <a:accent6>
        <a:srgbClr val="C9CCE8"/>
      </a:accent6>
      <a:hlink>
        <a:srgbClr val="2222C6"/>
      </a:hlink>
      <a:folHlink>
        <a:srgbClr val="5B5FE0"/>
      </a:folHlink>
    </a:clrScheme>
    <a:fontScheme name="Dhenne Avocats">
      <a:majorFont>
        <a:latin typeface="Avenir Boo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venir Book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Dhenne Avocats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Recent developments regarding SPCs in France: the avelumab case</dc:title>
  <dc:subject>Munich</dc:subject>
  <dc:creator>Matthieu Dhenne</dc:creator>
  <cp:lastModifiedBy>Matthieu Dhenne</cp:lastModifiedBy>
  <cp:revision>1</cp:revision>
  <dcterms:created xsi:type="dcterms:W3CDTF">2026-10-16T15:18:50Z</dcterms:created>
  <dcterms:modified xsi:type="dcterms:W3CDTF">2026-10-16T15:18:50Z</dcterms:modified>
</cp:coreProperties>
</file>